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9"/>
  </p:notesMasterIdLst>
  <p:sldIdLst>
    <p:sldId id="256" r:id="rId2"/>
    <p:sldId id="257" r:id="rId3"/>
    <p:sldId id="258" r:id="rId4"/>
    <p:sldId id="265" r:id="rId5"/>
    <p:sldId id="264" r:id="rId6"/>
    <p:sldId id="266" r:id="rId7"/>
    <p:sldId id="259" r:id="rId8"/>
    <p:sldId id="268" r:id="rId9"/>
    <p:sldId id="269" r:id="rId10"/>
    <p:sldId id="270" r:id="rId11"/>
    <p:sldId id="271" r:id="rId12"/>
    <p:sldId id="260" r:id="rId13"/>
    <p:sldId id="261" r:id="rId14"/>
    <p:sldId id="267" r:id="rId15"/>
    <p:sldId id="262" r:id="rId16"/>
    <p:sldId id="272" r:id="rId17"/>
    <p:sldId id="263" r:id="rId1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p:scale>
          <a:sx n="116" d="100"/>
          <a:sy n="116" d="100"/>
        </p:scale>
        <p:origin x="39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AEBBA8-88CE-46CC-9DBF-DE9D31F2E5B4}" type="datetimeFigureOut">
              <a:rPr lang="it-IT" smtClean="0"/>
              <a:t>25/07/2023</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0E1529-D228-43DA-80F4-BEC40D6CC961}" type="slidenum">
              <a:rPr lang="it-IT" smtClean="0"/>
              <a:t>‹N›</a:t>
            </a:fld>
            <a:endParaRPr lang="it-IT" dirty="0"/>
          </a:p>
        </p:txBody>
      </p:sp>
    </p:spTree>
    <p:extLst>
      <p:ext uri="{BB962C8B-B14F-4D97-AF65-F5344CB8AC3E}">
        <p14:creationId xmlns:p14="http://schemas.microsoft.com/office/powerpoint/2010/main" val="413714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37CC3191-95C9-45FA-A0B2-34BE517B035B}" type="datetime1">
              <a:rPr lang="en-US" smtClean="0"/>
              <a:t>7/25/2023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Marco Acerbis - mat. 954327</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17785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F7AA8757-0564-4C1F-A138-89535A8DAA5F}" type="datetime1">
              <a:rPr lang="en-US" smtClean="0"/>
              <a:t>7/25/2023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Marco Acerbis - mat. 954327</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740622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4CCD6934-E90B-406B-A6F8-9619E02CF55C}" type="datetime1">
              <a:rPr lang="en-US" smtClean="0"/>
              <a:t>7/25/2023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dirty="0"/>
              <a:t>Marco Acerbis - mat. 954327</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759508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58FBBF5B-7145-40AD-A95D-4BF5D9B7715B}" type="datetime1">
              <a:rPr lang="en-US" smtClean="0"/>
              <a:t>7/25/2023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Marco Acerbis - mat. 954327</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58417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89B5FC09-E1F2-4FBD-8B2D-811F13E8AAB1}" type="datetime1">
              <a:rPr lang="en-US" smtClean="0"/>
              <a:t>7/25/2023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Marco Acerbis - mat. 954327</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491881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89A4620-A90B-4C1D-9A9C-84CAFBD30FA1}" type="datetime1">
              <a:rPr lang="en-US" smtClean="0"/>
              <a:t>7/25/2023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Marco Acerbis - mat. 954327</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98817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6224993E-F424-4A50-A38A-576203687023}" type="datetime1">
              <a:rPr lang="en-US" smtClean="0"/>
              <a:t>7/25/2023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Marco Acerbis - mat. 954327</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41066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34D0CC4D-8337-4221-B9F2-0A48535103A9}" type="datetime1">
              <a:rPr lang="en-US" smtClean="0"/>
              <a:t>7/25/2023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Marco Acerbis - mat. 954327</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024591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27193619-5556-4D85-BCF2-F89A171F40AD}" type="datetime1">
              <a:rPr lang="en-US" smtClean="0"/>
              <a:t>7/25/2023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Marco Acerbis - mat. 954327</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473974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F37D8FC9-E291-4772-975C-9F9ABE387CCD}" type="datetime1">
              <a:rPr lang="en-US" smtClean="0"/>
              <a:t>7/25/2023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Marco Acerbis - mat. 954327</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3264403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547D5931-DA19-47BD-9C4C-9CF9D254BDBB}" type="datetime1">
              <a:rPr lang="en-US" smtClean="0"/>
              <a:t>7/25/2023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Marco Acerbis - mat. 954327</a:t>
            </a:r>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57076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DnDiag">
          <a:fgClr>
            <a:schemeClr val="accent6">
              <a:lumMod val="40000"/>
              <a:lumOff val="60000"/>
            </a:schemeClr>
          </a:fgClr>
          <a:bgClr>
            <a:schemeClr val="bg1">
              <a:lumMod val="95000"/>
            </a:schemeClr>
          </a:bgClr>
        </a:patt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57A4C667-D099-4D21-8A23-231C101B6C5D}" type="datetime1">
              <a:rPr lang="en-US" smtClean="0"/>
              <a:t>7/25/2023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Marco Acerbis - mat. 954327</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‹N›</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04992"/>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hdr="0" dt="0"/>
  <p:txStyles>
    <p:titleStyle>
      <a:lvl1pPr algn="l" defTabSz="914400" rtl="0" eaLnBrk="1" latinLnBrk="0" hangingPunct="1">
        <a:lnSpc>
          <a:spcPct val="90000"/>
        </a:lnSpc>
        <a:spcBef>
          <a:spcPct val="0"/>
        </a:spcBef>
        <a:buNone/>
        <a:defRPr sz="46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Ace95/IoTExamProjec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influxdata.com/blog/running-influxdb-2-0-and-telegraf-using-docke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descr="Goccia d'acqua colorata">
            <a:extLst>
              <a:ext uri="{FF2B5EF4-FFF2-40B4-BE49-F238E27FC236}">
                <a16:creationId xmlns:a16="http://schemas.microsoft.com/office/drawing/2014/main" id="{D572D63C-606D-807F-6DCB-098CAB3873FE}"/>
              </a:ext>
            </a:extLst>
          </p:cNvPr>
          <p:cNvPicPr>
            <a:picLocks noChangeAspect="1"/>
          </p:cNvPicPr>
          <p:nvPr/>
        </p:nvPicPr>
        <p:blipFill rotWithShape="1">
          <a:blip r:embed="rId2"/>
          <a:srcRect t="4031" b="11700"/>
          <a:stretch/>
        </p:blipFill>
        <p:spPr>
          <a:xfrm>
            <a:off x="3273" y="0"/>
            <a:ext cx="12191980" cy="6858000"/>
          </a:xfrm>
          <a:prstGeom prst="rect">
            <a:avLst/>
          </a:prstGeom>
        </p:spPr>
      </p:pic>
      <p:sp>
        <p:nvSpPr>
          <p:cNvPr id="11" name="Rectangle 1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C847F84F-E235-8E52-1C15-F772EC356575}"/>
              </a:ext>
            </a:extLst>
          </p:cNvPr>
          <p:cNvSpPr>
            <a:spLocks noGrp="1"/>
          </p:cNvSpPr>
          <p:nvPr>
            <p:ph type="ctrTitle"/>
          </p:nvPr>
        </p:nvSpPr>
        <p:spPr>
          <a:xfrm>
            <a:off x="8125448" y="1599991"/>
            <a:ext cx="3214307" cy="2354164"/>
          </a:xfrm>
        </p:spPr>
        <p:txBody>
          <a:bodyPr anchor="b">
            <a:normAutofit/>
          </a:bodyPr>
          <a:lstStyle/>
          <a:p>
            <a:pPr algn="ctr"/>
            <a:r>
              <a:rPr lang="it-IT" sz="4500" b="1" dirty="0">
                <a:solidFill>
                  <a:schemeClr val="tx1"/>
                </a:solidFill>
              </a:rPr>
              <a:t>Smart </a:t>
            </a:r>
            <a:br>
              <a:rPr lang="it-IT" sz="4500" b="1" dirty="0">
                <a:solidFill>
                  <a:schemeClr val="tx1"/>
                </a:solidFill>
              </a:rPr>
            </a:br>
            <a:r>
              <a:rPr lang="it-IT" sz="4500" b="1" dirty="0">
                <a:solidFill>
                  <a:schemeClr val="tx1"/>
                </a:solidFill>
              </a:rPr>
              <a:t>Water Bowl</a:t>
            </a:r>
            <a:br>
              <a:rPr lang="it-IT" sz="4500" b="1" dirty="0">
                <a:solidFill>
                  <a:schemeClr val="tx1"/>
                </a:solidFill>
              </a:rPr>
            </a:br>
            <a:r>
              <a:rPr lang="it-IT" sz="4500" b="1" dirty="0">
                <a:solidFill>
                  <a:schemeClr val="tx1"/>
                </a:solidFill>
              </a:rPr>
              <a:t>For Pets</a:t>
            </a:r>
          </a:p>
        </p:txBody>
      </p:sp>
      <p:sp>
        <p:nvSpPr>
          <p:cNvPr id="3" name="Sottotitolo 2">
            <a:extLst>
              <a:ext uri="{FF2B5EF4-FFF2-40B4-BE49-F238E27FC236}">
                <a16:creationId xmlns:a16="http://schemas.microsoft.com/office/drawing/2014/main" id="{57B20FAB-A405-3C05-D6A0-AEF830065B08}"/>
              </a:ext>
            </a:extLst>
          </p:cNvPr>
          <p:cNvSpPr>
            <a:spLocks noGrp="1"/>
          </p:cNvSpPr>
          <p:nvPr>
            <p:ph type="subTitle" idx="1"/>
          </p:nvPr>
        </p:nvSpPr>
        <p:spPr>
          <a:xfrm>
            <a:off x="8127750" y="4608576"/>
            <a:ext cx="3205640" cy="774186"/>
          </a:xfrm>
        </p:spPr>
        <p:txBody>
          <a:bodyPr anchor="t">
            <a:normAutofit fontScale="77500" lnSpcReduction="20000"/>
          </a:bodyPr>
          <a:lstStyle/>
          <a:p>
            <a:pPr algn="ctr"/>
            <a:r>
              <a:rPr lang="it-IT" sz="2000" b="1" dirty="0"/>
              <a:t>Exam project for the 2022/23 Iot course </a:t>
            </a:r>
            <a:br>
              <a:rPr lang="it-IT" sz="2000" b="1" dirty="0"/>
            </a:br>
            <a:r>
              <a:rPr lang="it-IT" sz="2000" b="1" dirty="0"/>
              <a:t>at Unibo</a:t>
            </a:r>
          </a:p>
        </p:txBody>
      </p:sp>
      <p:cxnSp>
        <p:nvCxnSpPr>
          <p:cNvPr id="24" name="!!Straight Connector">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25" name="Rectangle 1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it-IT" dirty="0"/>
          </a:p>
        </p:txBody>
      </p:sp>
      <p:sp>
        <p:nvSpPr>
          <p:cNvPr id="5" name="Segnaposto piè di pagina 4">
            <a:extLst>
              <a:ext uri="{FF2B5EF4-FFF2-40B4-BE49-F238E27FC236}">
                <a16:creationId xmlns:a16="http://schemas.microsoft.com/office/drawing/2014/main" id="{C8E9976E-74C5-AE65-F281-968DF1AD23FC}"/>
              </a:ext>
            </a:extLst>
          </p:cNvPr>
          <p:cNvSpPr>
            <a:spLocks noGrp="1"/>
          </p:cNvSpPr>
          <p:nvPr>
            <p:ph type="ftr" sz="quarter" idx="11"/>
          </p:nvPr>
        </p:nvSpPr>
        <p:spPr/>
        <p:txBody>
          <a:bodyPr/>
          <a:lstStyle/>
          <a:p>
            <a:r>
              <a:rPr lang="pt-BR" dirty="0"/>
              <a:t>Marco Acerbis - mat. 954327</a:t>
            </a:r>
            <a:endParaRPr lang="en-US" dirty="0"/>
          </a:p>
        </p:txBody>
      </p:sp>
      <p:sp>
        <p:nvSpPr>
          <p:cNvPr id="6" name="Segnaposto numero diapositiva 5">
            <a:extLst>
              <a:ext uri="{FF2B5EF4-FFF2-40B4-BE49-F238E27FC236}">
                <a16:creationId xmlns:a16="http://schemas.microsoft.com/office/drawing/2014/main" id="{E1F79BFB-238E-5DCE-120A-FDD520FCC539}"/>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3215964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p:txBody>
          <a:bodyPr/>
          <a:lstStyle/>
          <a:p>
            <a:r>
              <a:rPr lang="it-IT" dirty="0" err="1">
                <a:solidFill>
                  <a:schemeClr val="accent5">
                    <a:lumMod val="75000"/>
                  </a:schemeClr>
                </a:solidFill>
                <a:latin typeface="Arial Rounded MT Bold" panose="020F0704030504030204" pitchFamily="34" charset="0"/>
              </a:rPr>
              <a:t>InfluxDB</a:t>
            </a:r>
            <a:r>
              <a:rPr lang="it-IT" dirty="0">
                <a:solidFill>
                  <a:schemeClr val="accent5">
                    <a:lumMod val="75000"/>
                  </a:schemeClr>
                </a:solidFill>
                <a:latin typeface="Arial Rounded MT Bold" panose="020F0704030504030204" pitchFamily="34" charset="0"/>
              </a:rPr>
              <a:t> and </a:t>
            </a:r>
            <a:r>
              <a:rPr lang="it-IT" dirty="0" err="1">
                <a:solidFill>
                  <a:schemeClr val="accent5">
                    <a:lumMod val="75000"/>
                  </a:schemeClr>
                </a:solidFill>
                <a:latin typeface="Arial Rounded MT Bold" panose="020F0704030504030204" pitchFamily="34" charset="0"/>
              </a:rPr>
              <a:t>Grafana</a:t>
            </a:r>
            <a:endParaRPr lang="it-IT" dirty="0">
              <a:solidFill>
                <a:schemeClr val="accent5">
                  <a:lumMod val="75000"/>
                </a:schemeClr>
              </a:solidFill>
              <a:latin typeface="Arial Rounded MT Bold" panose="020F0704030504030204" pitchFamily="34" charset="0"/>
            </a:endParaRPr>
          </a:p>
          <a:p>
            <a:r>
              <a:rPr lang="en-GB" dirty="0">
                <a:solidFill>
                  <a:schemeClr val="tx1"/>
                </a:solidFill>
                <a:latin typeface="Arial Rounded MT Bold" panose="020F0704030504030204" pitchFamily="34" charset="0"/>
              </a:rPr>
              <a:t>- The data is stored using </a:t>
            </a:r>
            <a:r>
              <a:rPr lang="en-GB" dirty="0" err="1">
                <a:solidFill>
                  <a:schemeClr val="tx1"/>
                </a:solidFill>
                <a:latin typeface="Arial Rounded MT Bold" panose="020F0704030504030204" pitchFamily="34" charset="0"/>
              </a:rPr>
              <a:t>InfluxDB</a:t>
            </a:r>
            <a:r>
              <a:rPr lang="en-GB" dirty="0">
                <a:solidFill>
                  <a:schemeClr val="tx1"/>
                </a:solidFill>
                <a:latin typeface="Arial Rounded MT Bold" panose="020F0704030504030204" pitchFamily="34" charset="0"/>
              </a:rPr>
              <a:t> running in a Docker container,</a:t>
            </a:r>
          </a:p>
          <a:p>
            <a:r>
              <a:rPr lang="en-GB" dirty="0">
                <a:solidFill>
                  <a:schemeClr val="tx1"/>
                </a:solidFill>
                <a:latin typeface="Arial Rounded MT Bold" panose="020F0704030504030204" pitchFamily="34" charset="0"/>
              </a:rPr>
              <a:t>- From here, data can be accessed by Grafana to show insight about water level, temperature and humidity.</a:t>
            </a:r>
            <a:endParaRPr lang="it-IT"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10</a:t>
            </a:fld>
            <a:endParaRPr lang="en-US" dirty="0"/>
          </a:p>
        </p:txBody>
      </p:sp>
      <p:pic>
        <p:nvPicPr>
          <p:cNvPr id="7" name="Picture 6" descr="A screenshot of a computer&#10;&#10;Description automatically generated">
            <a:extLst>
              <a:ext uri="{FF2B5EF4-FFF2-40B4-BE49-F238E27FC236}">
                <a16:creationId xmlns:a16="http://schemas.microsoft.com/office/drawing/2014/main" id="{46DF892A-85AD-1211-4F40-10A3C956CE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79" y="4113325"/>
            <a:ext cx="4053990" cy="185504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23E9AC6E-995B-DB5E-13DD-210F188849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1694" y="3674500"/>
            <a:ext cx="2680033" cy="2597923"/>
          </a:xfrm>
          <a:prstGeom prst="rect">
            <a:avLst/>
          </a:prstGeom>
        </p:spPr>
      </p:pic>
      <p:sp>
        <p:nvSpPr>
          <p:cNvPr id="10" name="Arrow: Right 9">
            <a:extLst>
              <a:ext uri="{FF2B5EF4-FFF2-40B4-BE49-F238E27FC236}">
                <a16:creationId xmlns:a16="http://schemas.microsoft.com/office/drawing/2014/main" id="{3DC01D82-C4D1-D033-7EFE-9E4F3F8921F0}"/>
              </a:ext>
            </a:extLst>
          </p:cNvPr>
          <p:cNvSpPr/>
          <p:nvPr/>
        </p:nvSpPr>
        <p:spPr>
          <a:xfrm>
            <a:off x="5690641" y="4819744"/>
            <a:ext cx="1481959" cy="450443"/>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19161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9BD39-56FC-E24E-0247-0DCF966F4DA3}"/>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2DDC99FE-9CA7-154D-C342-B5558204E1EC}"/>
              </a:ext>
            </a:extLst>
          </p:cNvPr>
          <p:cNvSpPr>
            <a:spLocks noGrp="1"/>
          </p:cNvSpPr>
          <p:nvPr>
            <p:ph idx="1"/>
          </p:nvPr>
        </p:nvSpPr>
        <p:spPr/>
        <p:txBody>
          <a:bodyPr/>
          <a:lstStyle/>
          <a:p>
            <a:r>
              <a:rPr lang="it-IT" dirty="0">
                <a:solidFill>
                  <a:schemeClr val="accent5">
                    <a:lumMod val="75000"/>
                  </a:schemeClr>
                </a:solidFill>
                <a:latin typeface="Arial Rounded MT Bold" panose="020F0704030504030204" pitchFamily="34" charset="0"/>
              </a:rPr>
              <a:t>Forecasting Models</a:t>
            </a:r>
          </a:p>
          <a:p>
            <a:r>
              <a:rPr lang="it-IT" dirty="0">
                <a:solidFill>
                  <a:schemeClr val="tx1"/>
                </a:solidFill>
                <a:latin typeface="Arial Rounded MT Bold" panose="020F0704030504030204" pitchFamily="34" charset="0"/>
              </a:rPr>
              <a:t>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are </a:t>
            </a:r>
            <a:r>
              <a:rPr lang="it-IT" dirty="0" err="1">
                <a:solidFill>
                  <a:schemeClr val="tx1"/>
                </a:solidFill>
                <a:latin typeface="Arial Rounded MT Bold" panose="020F0704030504030204" pitchFamily="34" charset="0"/>
              </a:rPr>
              <a:t>used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input to forecast the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 </a:t>
            </a:r>
            <a:br>
              <a:rPr lang="en-GB" dirty="0">
                <a:solidFill>
                  <a:schemeClr val="tx1"/>
                </a:solidFill>
                <a:latin typeface="Arial Rounded MT Bold" panose="020F0704030504030204" pitchFamily="34" charset="0"/>
              </a:rPr>
            </a:br>
            <a:r>
              <a:rPr lang="en-GB" dirty="0">
                <a:solidFill>
                  <a:schemeClr val="tx1"/>
                </a:solidFill>
                <a:latin typeface="Arial Rounded MT Bold" panose="020F0704030504030204" pitchFamily="34" charset="0"/>
              </a:rPr>
              <a:t>Two models have been implemented:</a:t>
            </a:r>
          </a:p>
          <a:p>
            <a:r>
              <a:rPr lang="en-GB" dirty="0">
                <a:solidFill>
                  <a:schemeClr val="tx1"/>
                </a:solidFill>
                <a:latin typeface="Arial Rounded MT Bold" panose="020F0704030504030204" pitchFamily="34" charset="0"/>
              </a:rPr>
              <a:t>1) A simple model that predicts the water level by assuming a constant decrease of the water level over time;</a:t>
            </a:r>
          </a:p>
          <a:p>
            <a:r>
              <a:rPr lang="en-GB" dirty="0">
                <a:solidFill>
                  <a:schemeClr val="tx1"/>
                </a:solidFill>
                <a:latin typeface="Arial Rounded MT Bold" panose="020F0704030504030204" pitchFamily="34" charset="0"/>
              </a:rPr>
              <a:t>2) An updated model that also takes into account the room temperature and humidity to predict the water level.</a:t>
            </a:r>
            <a:endParaRPr lang="it-IT"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7138C245-DB0A-2F87-1B76-8BDA5F0DD48A}"/>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B2129AE8-C4C2-2ABB-253F-51A7F8D9BA6C}"/>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928225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D69435-15DA-D495-85DC-F58AFBE991B9}"/>
              </a:ext>
            </a:extLst>
          </p:cNvPr>
          <p:cNvSpPr>
            <a:spLocks noGrp="1"/>
          </p:cNvSpPr>
          <p:nvPr>
            <p:ph type="title"/>
          </p:nvPr>
        </p:nvSpPr>
        <p:spPr>
          <a:xfrm>
            <a:off x="1097280" y="257771"/>
            <a:ext cx="10058400" cy="1450757"/>
          </a:xfrm>
        </p:spPr>
        <p:txBody>
          <a:bodyPr/>
          <a:lstStyle/>
          <a:p>
            <a:r>
              <a:rPr lang="it-IT" b="1" dirty="0">
                <a:solidFill>
                  <a:schemeClr val="tx1"/>
                </a:solidFill>
              </a:rPr>
              <a:t>Results</a:t>
            </a:r>
          </a:p>
        </p:txBody>
      </p:sp>
      <p:sp>
        <p:nvSpPr>
          <p:cNvPr id="3" name="Segnaposto contenuto 2">
            <a:extLst>
              <a:ext uri="{FF2B5EF4-FFF2-40B4-BE49-F238E27FC236}">
                <a16:creationId xmlns:a16="http://schemas.microsoft.com/office/drawing/2014/main" id="{74FE1D27-E33A-F53A-A3E5-8EC5A12D7463}"/>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overall system performances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evaluated</a:t>
            </a:r>
            <a:r>
              <a:rPr lang="it-IT" dirty="0">
                <a:solidFill>
                  <a:schemeClr val="tx1"/>
                </a:solidFill>
                <a:latin typeface="Arial Rounded MT Bold" panose="020F0704030504030204" pitchFamily="34" charset="0"/>
              </a:rPr>
              <a:t> by </a:t>
            </a:r>
            <a:r>
              <a:rPr lang="it-IT" dirty="0" err="1">
                <a:solidFill>
                  <a:schemeClr val="tx1"/>
                </a:solidFill>
                <a:latin typeface="Arial Rounded MT Bold" panose="020F0704030504030204" pitchFamily="34" charset="0"/>
              </a:rPr>
              <a:t>measuring</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i.e. the time </a:t>
            </a:r>
            <a:r>
              <a:rPr lang="it-IT" dirty="0" err="1">
                <a:solidFill>
                  <a:schemeClr val="tx1"/>
                </a:solidFill>
                <a:latin typeface="Arial Rounded MT Bold" panose="020F0704030504030204" pitchFamily="34" charset="0"/>
              </a:rPr>
              <a:t>required</a:t>
            </a:r>
            <a:r>
              <a:rPr lang="it-IT" dirty="0">
                <a:solidFill>
                  <a:schemeClr val="tx1"/>
                </a:solidFill>
                <a:latin typeface="Arial Rounded MT Bold" panose="020F0704030504030204" pitchFamily="34" charset="0"/>
              </a:rPr>
              <a:t> by system to </a:t>
            </a:r>
            <a:r>
              <a:rPr lang="it-IT" dirty="0" err="1">
                <a:solidFill>
                  <a:schemeClr val="tx1"/>
                </a:solidFill>
                <a:latin typeface="Arial Rounded MT Bold" panose="020F0704030504030204" pitchFamily="34" charset="0"/>
              </a:rPr>
              <a:t>transmit</a:t>
            </a:r>
            <a:r>
              <a:rPr lang="it-IT" dirty="0">
                <a:solidFill>
                  <a:schemeClr val="tx1"/>
                </a:solidFill>
                <a:latin typeface="Arial Rounded MT Bold" panose="020F0704030504030204" pitchFamily="34" charset="0"/>
              </a:rPr>
              <a:t> the data from the board to the data proxy. The </a:t>
            </a:r>
            <a:r>
              <a:rPr lang="it-IT" dirty="0" err="1">
                <a:solidFill>
                  <a:schemeClr val="tx1"/>
                </a:solidFill>
                <a:latin typeface="Arial Rounded MT Bold" panose="020F0704030504030204" pitchFamily="34" charset="0"/>
              </a:rPr>
              <a:t>measured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ranged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between</a:t>
            </a:r>
            <a:r>
              <a:rPr lang="it-IT" dirty="0">
                <a:solidFill>
                  <a:schemeClr val="tx1"/>
                </a:solidFill>
                <a:latin typeface="Arial Rounded MT Bold" panose="020F0704030504030204" pitchFamily="34" charset="0"/>
              </a:rPr>
              <a:t> 350 </a:t>
            </a:r>
            <a:r>
              <a:rPr lang="it-IT" dirty="0" err="1">
                <a:solidFill>
                  <a:schemeClr val="tx1"/>
                </a:solidFill>
                <a:latin typeface="Arial Rounded MT Bold" panose="020F0704030504030204" pitchFamily="34" charset="0"/>
              </a:rPr>
              <a:t>ms</a:t>
            </a:r>
            <a:r>
              <a:rPr lang="it-IT" dirty="0">
                <a:solidFill>
                  <a:schemeClr val="tx1"/>
                </a:solidFill>
                <a:latin typeface="Arial Rounded MT Bold" panose="020F0704030504030204" pitchFamily="34" charset="0"/>
              </a:rPr>
              <a:t> and 700 ms.</a:t>
            </a:r>
            <a:endParaRPr lang="it-IT" u="sng" dirty="0">
              <a:solidFill>
                <a:schemeClr val="tx1"/>
              </a:solidFill>
              <a:latin typeface="Arial Rounded MT Bold" panose="020F0704030504030204" pitchFamily="34" charset="0"/>
            </a:endParaRPr>
          </a:p>
          <a:p>
            <a:r>
              <a:rPr lang="it-IT" dirty="0">
                <a:solidFill>
                  <a:schemeClr val="tx1"/>
                </a:solidFill>
                <a:latin typeface="Arial Rounded MT Bold" panose="020F0704030504030204" pitchFamily="34" charset="0"/>
              </a:rPr>
              <a:t>On the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hand, the models performances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evaluated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a:t>
            </a:r>
            <a:r>
              <a:rPr lang="it-IT" u="sng" dirty="0">
                <a:solidFill>
                  <a:schemeClr val="tx1"/>
                </a:solidFill>
                <a:latin typeface="Arial Rounded MT Bold" panose="020F0704030504030204" pitchFamily="34" charset="0"/>
              </a:rPr>
              <a:t>Mean </a:t>
            </a:r>
            <a:r>
              <a:rPr lang="it-IT" u="sng" dirty="0" err="1">
                <a:solidFill>
                  <a:schemeClr val="tx1"/>
                </a:solidFill>
                <a:latin typeface="Arial Rounded MT Bold" panose="020F0704030504030204" pitchFamily="34" charset="0"/>
              </a:rPr>
              <a:t>Square</a:t>
            </a:r>
            <a:r>
              <a:rPr lang="it-IT" u="sng" dirty="0">
                <a:solidFill>
                  <a:schemeClr val="tx1"/>
                </a:solidFill>
                <a:latin typeface="Arial Rounded MT Bold" panose="020F0704030504030204" pitchFamily="34" charset="0"/>
              </a:rPr>
              <a:t> </a:t>
            </a:r>
            <a:r>
              <a:rPr lang="it-IT" u="sng" dirty="0" err="1">
                <a:solidFill>
                  <a:schemeClr val="tx1"/>
                </a:solidFill>
                <a:latin typeface="Arial Rounded MT Bold" panose="020F0704030504030204" pitchFamily="34" charset="0"/>
              </a:rPr>
              <a:t>Error</a:t>
            </a:r>
            <a:r>
              <a:rPr lang="it-IT" dirty="0">
                <a:solidFill>
                  <a:schemeClr val="tx1"/>
                </a:solidFill>
                <a:latin typeface="Arial Rounded MT Bold" panose="020F0704030504030204" pitchFamily="34" charset="0"/>
              </a:rPr>
              <a:t>(MSE).</a:t>
            </a:r>
            <a:endParaRPr lang="it-IT" u="sng"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92EEB010-86C7-2904-B1AB-5B98D8F11283}"/>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B49CD4D6-0D66-0BF1-1614-3B3CDA3E6D9C}"/>
              </a:ext>
            </a:extLst>
          </p:cNvPr>
          <p:cNvSpPr>
            <a:spLocks noGrp="1"/>
          </p:cNvSpPr>
          <p:nvPr>
            <p:ph type="sldNum" sz="quarter" idx="12"/>
          </p:nvPr>
        </p:nvSpPr>
        <p:spPr/>
        <p:txBody>
          <a:bodyPr/>
          <a:lstStyle/>
          <a:p>
            <a:fld id="{3A98EE3D-8CD1-4C3F-BD1C-C98C9596463C}" type="slidenum">
              <a:rPr lang="en-US" smtClean="0"/>
              <a:t>12</a:t>
            </a:fld>
            <a:endParaRPr lang="en-US" dirty="0"/>
          </a:p>
        </p:txBody>
      </p:sp>
      <p:pic>
        <p:nvPicPr>
          <p:cNvPr id="7" name="Picture 6" descr="A computer screen with white text&#10;&#10;Description automatically generated">
            <a:extLst>
              <a:ext uri="{FF2B5EF4-FFF2-40B4-BE49-F238E27FC236}">
                <a16:creationId xmlns:a16="http://schemas.microsoft.com/office/drawing/2014/main" id="{0B0A5306-56EA-20CA-0DDB-8E7A4DAD0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370" y="3820270"/>
            <a:ext cx="4542701" cy="2473286"/>
          </a:xfrm>
          <a:prstGeom prst="rect">
            <a:avLst/>
          </a:prstGeom>
        </p:spPr>
      </p:pic>
    </p:spTree>
    <p:extLst>
      <p:ext uri="{BB962C8B-B14F-4D97-AF65-F5344CB8AC3E}">
        <p14:creationId xmlns:p14="http://schemas.microsoft.com/office/powerpoint/2010/main" val="414944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085830-E62C-3323-32C6-8324076664B1}"/>
              </a:ext>
            </a:extLst>
          </p:cNvPr>
          <p:cNvSpPr>
            <a:spLocks noGrp="1"/>
          </p:cNvSpPr>
          <p:nvPr>
            <p:ph type="title"/>
          </p:nvPr>
        </p:nvSpPr>
        <p:spPr/>
        <p:txBody>
          <a:bodyPr/>
          <a:lstStyle/>
          <a:p>
            <a:r>
              <a:rPr lang="it-IT" b="1" dirty="0">
                <a:solidFill>
                  <a:schemeClr val="tx1"/>
                </a:solidFill>
              </a:rPr>
              <a:t>Discussion and Conclusion</a:t>
            </a:r>
          </a:p>
        </p:txBody>
      </p:sp>
      <p:sp>
        <p:nvSpPr>
          <p:cNvPr id="3" name="Segnaposto contenuto 2">
            <a:extLst>
              <a:ext uri="{FF2B5EF4-FFF2-40B4-BE49-F238E27FC236}">
                <a16:creationId xmlns:a16="http://schemas.microsoft.com/office/drawing/2014/main" id="{536E2D7E-7E0B-C7BB-C79E-A19819437592}"/>
              </a:ext>
            </a:extLst>
          </p:cNvPr>
          <p:cNvSpPr>
            <a:spLocks noGrp="1"/>
          </p:cNvSpPr>
          <p:nvPr>
            <p:ph idx="1"/>
          </p:nvPr>
        </p:nvSpPr>
        <p:spPr/>
        <p:txBody>
          <a:bodyPr>
            <a:normAutofit/>
          </a:bodyPr>
          <a:lstStyle/>
          <a:p>
            <a:r>
              <a:rPr lang="it-IT" dirty="0" err="1">
                <a:solidFill>
                  <a:schemeClr val="tx1"/>
                </a:solidFill>
                <a:latin typeface="Arial Rounded MT Bold" panose="020F0704030504030204" pitchFamily="34" charset="0"/>
              </a:rPr>
              <a:t>While</a:t>
            </a:r>
            <a:r>
              <a:rPr lang="it-IT" dirty="0">
                <a:solidFill>
                  <a:schemeClr val="tx1"/>
                </a:solidFill>
                <a:latin typeface="Arial Rounded MT Bold" panose="020F0704030504030204" pitchFamily="34" charset="0"/>
              </a:rPr>
              <a:t> the system </a:t>
            </a:r>
            <a:r>
              <a:rPr lang="it-IT" dirty="0" err="1">
                <a:solidFill>
                  <a:schemeClr val="tx1"/>
                </a:solidFill>
                <a:latin typeface="Arial Rounded MT Bold" panose="020F0704030504030204" pitchFamily="34" charset="0"/>
              </a:rPr>
              <a:t>generally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quite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well</a:t>
            </a:r>
            <a:r>
              <a:rPr lang="it-IT" dirty="0">
                <a:solidFill>
                  <a:schemeClr val="tx1"/>
                </a:solidFill>
                <a:latin typeface="Arial Rounded MT Bold" panose="020F0704030504030204" pitchFamily="34" charset="0"/>
              </a:rPr>
              <a:t>, some </a:t>
            </a:r>
            <a:r>
              <a:rPr lang="it-IT" dirty="0" err="1">
                <a:solidFill>
                  <a:schemeClr val="tx1"/>
                </a:solidFill>
                <a:latin typeface="Arial Rounded MT Bold" panose="020F0704030504030204" pitchFamily="34" charset="0"/>
              </a:rPr>
              <a:t>issues</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this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solution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arise</a:t>
            </a:r>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example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distance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very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suscettible</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vibrations</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may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limit</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animal</a:t>
            </a:r>
            <a:r>
              <a:rPr lang="it-IT" dirty="0">
                <a:solidFill>
                  <a:schemeClr val="tx1"/>
                </a:solidFill>
                <a:latin typeface="Arial Rounded MT Bold" panose="020F0704030504030204" pitchFamily="34" charset="0"/>
              </a:rPr>
              <a:t> access to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or </a:t>
            </a:r>
            <a:r>
              <a:rPr lang="it-IT" dirty="0" err="1">
                <a:solidFill>
                  <a:schemeClr val="tx1"/>
                </a:solidFill>
                <a:latin typeface="Arial Rounded MT Bold" panose="020F0704030504030204" pitchFamily="34" charset="0"/>
              </a:rPr>
              <a:t>worst</a:t>
            </a:r>
            <a:r>
              <a:rPr lang="it-IT" dirty="0">
                <a:solidFill>
                  <a:schemeClr val="tx1"/>
                </a:solidFill>
                <a:latin typeface="Arial Rounded MT Bold" panose="020F0704030504030204" pitchFamily="34" charset="0"/>
              </a:rPr>
              <a:t> can be </a:t>
            </a:r>
            <a:r>
              <a:rPr lang="it-IT" dirty="0" err="1">
                <a:solidFill>
                  <a:schemeClr val="tx1"/>
                </a:solidFill>
                <a:latin typeface="Arial Rounded MT Bold" panose="020F0704030504030204" pitchFamily="34" charset="0"/>
              </a:rPr>
              <a:t>confused</a:t>
            </a:r>
            <a:r>
              <a:rPr lang="it-IT" dirty="0">
                <a:solidFill>
                  <a:schemeClr val="tx1"/>
                </a:solidFill>
                <a:latin typeface="Arial Rounded MT Bold" panose="020F0704030504030204" pitchFamily="34" charset="0"/>
              </a:rPr>
              <a:t> with a toy and </a:t>
            </a:r>
            <a:r>
              <a:rPr lang="it-IT" dirty="0" err="1">
                <a:solidFill>
                  <a:schemeClr val="tx1"/>
                </a:solidFill>
                <a:latin typeface="Arial Rounded MT Bold" panose="020F0704030504030204" pitchFamily="34" charset="0"/>
              </a:rPr>
              <a:t>chewed</a:t>
            </a:r>
            <a:r>
              <a:rPr lang="it-IT" dirty="0">
                <a:solidFill>
                  <a:schemeClr val="tx1"/>
                </a:solidFill>
                <a:latin typeface="Arial Rounded MT Bold" panose="020F0704030504030204" pitchFamily="34" charset="0"/>
              </a:rPr>
              <a:t> off.</a:t>
            </a:r>
            <a:br>
              <a:rPr lang="it-IT" dirty="0">
                <a:solidFill>
                  <a:schemeClr val="tx1"/>
                </a:solidFill>
                <a:latin typeface="Arial Rounded MT Bold" panose="020F0704030504030204" pitchFamily="34" charset="0"/>
              </a:rPr>
            </a:br>
            <a:r>
              <a:rPr lang="it-IT" dirty="0">
                <a:solidFill>
                  <a:schemeClr val="tx1"/>
                </a:solidFill>
                <a:latin typeface="Arial Rounded MT Bold" panose="020F0704030504030204" pitchFamily="34" charset="0"/>
              </a:rPr>
              <a:t>A </a:t>
            </a:r>
            <a:r>
              <a:rPr lang="it-IT" dirty="0" err="1">
                <a:solidFill>
                  <a:schemeClr val="tx1"/>
                </a:solidFill>
                <a:latin typeface="Arial Rounded MT Bold" panose="020F0704030504030204" pitchFamily="34" charset="0"/>
              </a:rPr>
              <a:t>possible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solution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replace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ranging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with a weight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water </a:t>
            </a:r>
            <a:r>
              <a:rPr lang="it-IT" dirty="0" err="1">
                <a:solidFill>
                  <a:schemeClr val="tx1"/>
                </a:solidFill>
                <a:latin typeface="Arial Rounded MT Bold" panose="020F0704030504030204" pitchFamily="34" charset="0"/>
              </a:rPr>
              <a:t>remaining</a:t>
            </a:r>
            <a:r>
              <a:rPr lang="it-IT" dirty="0">
                <a:solidFill>
                  <a:schemeClr val="tx1"/>
                </a:solidFill>
                <a:latin typeface="Arial Rounded MT Bold" panose="020F0704030504030204" pitchFamily="34" charset="0"/>
              </a:rPr>
              <a:t> in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The DHT22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requires</a:t>
            </a:r>
            <a:r>
              <a:rPr lang="it-IT" dirty="0">
                <a:solidFill>
                  <a:schemeClr val="tx1"/>
                </a:solidFill>
                <a:latin typeface="Arial Rounded MT Bold" panose="020F0704030504030204" pitchFamily="34" charset="0"/>
              </a:rPr>
              <a:t> some time to </a:t>
            </a:r>
            <a:r>
              <a:rPr lang="it-IT" dirty="0" err="1">
                <a:solidFill>
                  <a:schemeClr val="tx1"/>
                </a:solidFill>
                <a:latin typeface="Arial Rounded MT Bold" panose="020F0704030504030204" pitchFamily="34" charset="0"/>
              </a:rPr>
              <a:t>warm</a:t>
            </a:r>
            <a:r>
              <a:rPr lang="it-IT" dirty="0">
                <a:solidFill>
                  <a:schemeClr val="tx1"/>
                </a:solidFill>
                <a:latin typeface="Arial Rounded MT Bold" panose="020F0704030504030204" pitchFamily="34" charset="0"/>
              </a:rPr>
              <a:t> up and </a:t>
            </a:r>
            <a:r>
              <a:rPr lang="it-IT" dirty="0" err="1">
                <a:solidFill>
                  <a:schemeClr val="tx1"/>
                </a:solidFill>
                <a:latin typeface="Arial Rounded MT Bold" panose="020F0704030504030204" pitchFamily="34" charset="0"/>
              </a:rPr>
              <a:t>prolonged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usage</a:t>
            </a:r>
            <a:r>
              <a:rPr lang="it-IT" dirty="0">
                <a:solidFill>
                  <a:schemeClr val="tx1"/>
                </a:solidFill>
                <a:latin typeface="Arial Rounded MT Bold" panose="020F0704030504030204" pitchFamily="34" charset="0"/>
              </a:rPr>
              <a:t> can cause </a:t>
            </a:r>
            <a:r>
              <a:rPr lang="it-IT" dirty="0" err="1">
                <a:solidFill>
                  <a:schemeClr val="tx1"/>
                </a:solidFill>
                <a:latin typeface="Arial Rounded MT Bold" panose="020F0704030504030204" pitchFamily="34" charset="0"/>
              </a:rPr>
              <a:t>overheating</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errors</a:t>
            </a:r>
            <a:r>
              <a:rPr lang="it-IT" dirty="0">
                <a:solidFill>
                  <a:schemeClr val="tx1"/>
                </a:solidFill>
                <a:latin typeface="Arial Rounded MT Bold" panose="020F0704030504030204" pitchFamily="34" charset="0"/>
              </a:rPr>
              <a:t> in the </a:t>
            </a:r>
            <a:r>
              <a:rPr lang="it-IT" dirty="0" err="1">
                <a:solidFill>
                  <a:schemeClr val="tx1"/>
                </a:solidFill>
                <a:latin typeface="Arial Rounded MT Bold" panose="020F0704030504030204" pitchFamily="34" charset="0"/>
              </a:rPr>
              <a:t>measurements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Some general </a:t>
            </a:r>
            <a:r>
              <a:rPr lang="it-IT" dirty="0" err="1">
                <a:solidFill>
                  <a:schemeClr val="tx1"/>
                </a:solidFill>
                <a:latin typeface="Arial Rounded MT Bold" panose="020F0704030504030204" pitchFamily="34" charset="0"/>
              </a:rPr>
              <a:t>problems</a:t>
            </a:r>
            <a:r>
              <a:rPr lang="it-IT" dirty="0">
                <a:solidFill>
                  <a:schemeClr val="tx1"/>
                </a:solidFill>
                <a:latin typeface="Arial Rounded MT Bold" panose="020F0704030504030204" pitchFamily="34" charset="0"/>
              </a:rPr>
              <a:t> with Windows and port forwarding;</a:t>
            </a:r>
          </a:p>
        </p:txBody>
      </p:sp>
      <p:sp>
        <p:nvSpPr>
          <p:cNvPr id="4" name="Segnaposto piè di pagina 3">
            <a:extLst>
              <a:ext uri="{FF2B5EF4-FFF2-40B4-BE49-F238E27FC236}">
                <a16:creationId xmlns:a16="http://schemas.microsoft.com/office/drawing/2014/main" id="{F1772F19-7966-1E61-96FB-A29AC0FEF5C6}"/>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3382B4A0-A444-473B-E5BA-83E09262F696}"/>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1735181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7CA51-5CDD-D0E1-D767-1D74D84334CA}"/>
              </a:ext>
            </a:extLst>
          </p:cNvPr>
          <p:cNvSpPr>
            <a:spLocks noGrp="1"/>
          </p:cNvSpPr>
          <p:nvPr>
            <p:ph type="title"/>
          </p:nvPr>
        </p:nvSpPr>
        <p:spPr/>
        <p:txBody>
          <a:bodyPr/>
          <a:lstStyle/>
          <a:p>
            <a:r>
              <a:rPr lang="it-IT" b="1" dirty="0">
                <a:solidFill>
                  <a:schemeClr val="tx1"/>
                </a:solidFill>
              </a:rPr>
              <a:t>Video Demo</a:t>
            </a:r>
            <a:endParaRPr lang="en-GB" b="1" dirty="0">
              <a:solidFill>
                <a:schemeClr val="tx1"/>
              </a:solidFill>
            </a:endParaRPr>
          </a:p>
        </p:txBody>
      </p:sp>
      <p:pic>
        <p:nvPicPr>
          <p:cNvPr id="6" name="VideoDemo">
            <a:hlinkClick r:id="" action="ppaction://media"/>
            <a:extLst>
              <a:ext uri="{FF2B5EF4-FFF2-40B4-BE49-F238E27FC236}">
                <a16:creationId xmlns:a16="http://schemas.microsoft.com/office/drawing/2014/main" id="{43E4D03E-BD52-E1C6-AE1C-C9C128D53BF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52941" y="1972333"/>
            <a:ext cx="7785563" cy="4378918"/>
          </a:xfrm>
        </p:spPr>
      </p:pic>
      <p:sp>
        <p:nvSpPr>
          <p:cNvPr id="4" name="Footer Placeholder 3">
            <a:extLst>
              <a:ext uri="{FF2B5EF4-FFF2-40B4-BE49-F238E27FC236}">
                <a16:creationId xmlns:a16="http://schemas.microsoft.com/office/drawing/2014/main" id="{F7270E8E-AAA9-BB7B-EEA8-FEFD54B0A86E}"/>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00CABBD-5A2D-FAD6-8B9B-FEB0515A2534}"/>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2090175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BD454D-CBB4-8804-D568-9050F231459A}"/>
              </a:ext>
            </a:extLst>
          </p:cNvPr>
          <p:cNvSpPr>
            <a:spLocks noGrp="1"/>
          </p:cNvSpPr>
          <p:nvPr>
            <p:ph type="title"/>
          </p:nvPr>
        </p:nvSpPr>
        <p:spPr/>
        <p:txBody>
          <a:bodyPr/>
          <a:lstStyle/>
          <a:p>
            <a:pPr algn="ctr"/>
            <a:r>
              <a:rPr lang="it-IT" b="1" dirty="0">
                <a:solidFill>
                  <a:schemeClr val="tx1"/>
                </a:solidFill>
              </a:rPr>
              <a:t>Thanks for </a:t>
            </a:r>
            <a:r>
              <a:rPr lang="it-IT" b="1" dirty="0" err="1">
                <a:solidFill>
                  <a:schemeClr val="tx1"/>
                </a:solidFill>
              </a:rPr>
              <a:t>your</a:t>
            </a:r>
            <a:r>
              <a:rPr lang="it-IT" b="1" dirty="0">
                <a:solidFill>
                  <a:schemeClr val="tx1"/>
                </a:solidFill>
              </a:rPr>
              <a:t> </a:t>
            </a:r>
            <a:r>
              <a:rPr lang="it-IT" b="1" dirty="0" err="1">
                <a:solidFill>
                  <a:schemeClr val="tx1"/>
                </a:solidFill>
              </a:rPr>
              <a:t>attention</a:t>
            </a:r>
            <a:r>
              <a:rPr lang="it-IT" b="1" dirty="0">
                <a:solidFill>
                  <a:schemeClr val="tx1"/>
                </a:solidFill>
              </a:rPr>
              <a:t>!</a:t>
            </a:r>
          </a:p>
        </p:txBody>
      </p:sp>
      <p:sp>
        <p:nvSpPr>
          <p:cNvPr id="3" name="Segnaposto contenuto 2">
            <a:extLst>
              <a:ext uri="{FF2B5EF4-FFF2-40B4-BE49-F238E27FC236}">
                <a16:creationId xmlns:a16="http://schemas.microsoft.com/office/drawing/2014/main" id="{60A71BF3-98BB-CE14-E1C4-5528E71755E2}"/>
              </a:ext>
            </a:extLst>
          </p:cNvPr>
          <p:cNvSpPr>
            <a:spLocks noGrp="1"/>
          </p:cNvSpPr>
          <p:nvPr>
            <p:ph idx="1"/>
          </p:nvPr>
        </p:nvSpPr>
        <p:spPr/>
        <p:txBody>
          <a:bodyPr>
            <a:normAutofit/>
          </a:bodyPr>
          <a:lstStyle/>
          <a:p>
            <a:pPr algn="ctr"/>
            <a:r>
              <a:rPr lang="it-IT" sz="4400" b="1" dirty="0" err="1">
                <a:solidFill>
                  <a:schemeClr val="tx1"/>
                </a:solidFill>
                <a:latin typeface="+mj-lt"/>
                <a:cs typeface="AngsanaUPC" panose="020B0502040204020203" pitchFamily="18" charset="-34"/>
              </a:rPr>
              <a:t>Any</a:t>
            </a:r>
            <a:r>
              <a:rPr lang="it-IT" sz="4400" b="1" dirty="0">
                <a:solidFill>
                  <a:schemeClr val="tx1"/>
                </a:solidFill>
                <a:latin typeface="+mj-lt"/>
                <a:cs typeface="AngsanaUPC" panose="020B0502040204020203" pitchFamily="18" charset="-34"/>
              </a:rPr>
              <a:t> </a:t>
            </a:r>
            <a:r>
              <a:rPr lang="it-IT" sz="4400" b="1" dirty="0" err="1">
                <a:solidFill>
                  <a:schemeClr val="tx1"/>
                </a:solidFill>
                <a:latin typeface="+mj-lt"/>
                <a:cs typeface="AngsanaUPC" panose="020B0502040204020203" pitchFamily="18" charset="-34"/>
              </a:rPr>
              <a:t>question</a:t>
            </a:r>
            <a:r>
              <a:rPr lang="it-IT" sz="4400" b="1" dirty="0">
                <a:solidFill>
                  <a:schemeClr val="tx1"/>
                </a:solidFill>
                <a:latin typeface="+mj-lt"/>
                <a:cs typeface="AngsanaUPC" panose="020B0502040204020203" pitchFamily="18" charset="-34"/>
              </a:rPr>
              <a:t>?</a:t>
            </a:r>
          </a:p>
          <a:p>
            <a:pPr algn="ctr"/>
            <a:endParaRPr lang="it-IT" sz="4400" b="1" dirty="0">
              <a:solidFill>
                <a:schemeClr val="tx1"/>
              </a:solidFill>
              <a:latin typeface="+mj-lt"/>
              <a:cs typeface="AngsanaUPC" panose="020B0502040204020203" pitchFamily="18" charset="-34"/>
            </a:endParaRPr>
          </a:p>
          <a:p>
            <a:pPr algn="ctr"/>
            <a:endParaRPr lang="it-IT" sz="4400" b="1" dirty="0">
              <a:solidFill>
                <a:schemeClr val="tx1"/>
              </a:solidFill>
              <a:latin typeface="+mj-lt"/>
              <a:cs typeface="AngsanaUPC" panose="020B0502040204020203" pitchFamily="18" charset="-34"/>
            </a:endParaRPr>
          </a:p>
          <a:p>
            <a:pPr algn="ctr"/>
            <a:endParaRPr lang="it-IT" sz="1600" dirty="0">
              <a:solidFill>
                <a:schemeClr val="tx1"/>
              </a:solidFill>
              <a:latin typeface="Arial Rounded MT Bold" panose="020F0502020204030204" pitchFamily="34" charset="0"/>
              <a:cs typeface="AngsanaUPC" panose="020B0502040204020203" pitchFamily="18" charset="-34"/>
            </a:endParaRPr>
          </a:p>
          <a:p>
            <a:pPr algn="ctr"/>
            <a:r>
              <a:rPr lang="it-IT" dirty="0">
                <a:solidFill>
                  <a:schemeClr val="tx1"/>
                </a:solidFill>
                <a:latin typeface="Arial Rounded MT Bold" panose="020F0502020204030204" pitchFamily="34" charset="0"/>
                <a:cs typeface="AngsanaUPC" panose="020B0502040204020203" pitchFamily="18" charset="-34"/>
              </a:rPr>
              <a:t>Project repository on </a:t>
            </a:r>
            <a:r>
              <a:rPr lang="it-IT" dirty="0">
                <a:solidFill>
                  <a:schemeClr val="tx2">
                    <a:lumMod val="75000"/>
                    <a:lumOff val="25000"/>
                  </a:schemeClr>
                </a:solidFill>
                <a:latin typeface="Arial Rounded MT Bold" panose="020F0502020204030204" pitchFamily="34" charset="0"/>
                <a:cs typeface="AngsanaUPC" panose="020B0502040204020203" pitchFamily="18" charset="-34"/>
                <a:hlinkClick r:id="rId2">
                  <a:extLst>
                    <a:ext uri="{A12FA001-AC4F-418D-AE19-62706E023703}">
                      <ahyp:hlinkClr xmlns:ahyp="http://schemas.microsoft.com/office/drawing/2018/hyperlinkcolor" val="tx"/>
                    </a:ext>
                  </a:extLst>
                </a:hlinkClick>
              </a:rPr>
              <a:t>GitHub</a:t>
            </a:r>
            <a:endParaRPr lang="it-IT" dirty="0">
              <a:solidFill>
                <a:schemeClr val="tx1"/>
              </a:solidFill>
              <a:latin typeface="Arial Rounded MT Bold" panose="020F0502020204030204" pitchFamily="34" charset="0"/>
              <a:cs typeface="AngsanaUPC" panose="020B0502040204020203" pitchFamily="18" charset="-34"/>
            </a:endParaRPr>
          </a:p>
          <a:p>
            <a:pPr algn="ctr"/>
            <a:endParaRPr lang="it-IT" sz="4400" b="1" dirty="0">
              <a:solidFill>
                <a:schemeClr val="tx1"/>
              </a:solidFill>
              <a:latin typeface="+mj-lt"/>
              <a:cs typeface="AngsanaUPC" panose="020B0502040204020203" pitchFamily="18" charset="-34"/>
            </a:endParaRPr>
          </a:p>
        </p:txBody>
      </p:sp>
      <p:sp>
        <p:nvSpPr>
          <p:cNvPr id="4" name="Segnaposto piè di pagina 3">
            <a:extLst>
              <a:ext uri="{FF2B5EF4-FFF2-40B4-BE49-F238E27FC236}">
                <a16:creationId xmlns:a16="http://schemas.microsoft.com/office/drawing/2014/main" id="{C35DC4E9-FB2C-8B15-7F65-06F696797A29}"/>
              </a:ext>
            </a:extLst>
          </p:cNvPr>
          <p:cNvSpPr>
            <a:spLocks noGrp="1"/>
          </p:cNvSpPr>
          <p:nvPr>
            <p:ph type="ftr" sz="quarter" idx="11"/>
          </p:nvPr>
        </p:nvSpPr>
        <p:spPr/>
        <p:txBody>
          <a:bodyPr/>
          <a:lstStyle/>
          <a:p>
            <a:r>
              <a:rPr lang="en-US"/>
              <a:t>Marco Acerbis - mat. 954327</a:t>
            </a:r>
            <a:endParaRPr lang="en-US" dirty="0"/>
          </a:p>
        </p:txBody>
      </p:sp>
      <p:sp>
        <p:nvSpPr>
          <p:cNvPr id="5" name="Segnaposto numero diapositiva 4">
            <a:extLst>
              <a:ext uri="{FF2B5EF4-FFF2-40B4-BE49-F238E27FC236}">
                <a16:creationId xmlns:a16="http://schemas.microsoft.com/office/drawing/2014/main" id="{3889E0D2-07B6-D030-76CB-401BEA43ECC6}"/>
              </a:ext>
            </a:extLst>
          </p:cNvPr>
          <p:cNvSpPr>
            <a:spLocks noGrp="1"/>
          </p:cNvSpPr>
          <p:nvPr>
            <p:ph type="sldNum" sz="quarter" idx="12"/>
          </p:nvPr>
        </p:nvSpPr>
        <p:spPr/>
        <p:txBody>
          <a:bodyPr/>
          <a:lstStyle/>
          <a:p>
            <a:fld id="{3A98EE3D-8CD1-4C3F-BD1C-C98C9596463C}" type="slidenum">
              <a:rPr lang="en-US" smtClean="0"/>
              <a:t>15</a:t>
            </a:fld>
            <a:endParaRPr lang="en-US" dirty="0"/>
          </a:p>
        </p:txBody>
      </p:sp>
    </p:spTree>
    <p:extLst>
      <p:ext uri="{BB962C8B-B14F-4D97-AF65-F5344CB8AC3E}">
        <p14:creationId xmlns:p14="http://schemas.microsoft.com/office/powerpoint/2010/main" val="301651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B8CD64-C377-0F96-AC38-FBF2F5CD765E}"/>
              </a:ext>
            </a:extLst>
          </p:cNvPr>
          <p:cNvSpPr>
            <a:spLocks noGrp="1"/>
          </p:cNvSpPr>
          <p:nvPr>
            <p:ph type="title"/>
          </p:nvPr>
        </p:nvSpPr>
        <p:spPr/>
        <p:txBody>
          <a:bodyPr/>
          <a:lstStyle/>
          <a:p>
            <a:r>
              <a:rPr lang="it-IT" b="1" dirty="0">
                <a:solidFill>
                  <a:schemeClr val="tx1"/>
                </a:solidFill>
              </a:rPr>
              <a:t>HTTP vs </a:t>
            </a:r>
            <a:r>
              <a:rPr lang="it-IT" b="1" dirty="0" err="1">
                <a:solidFill>
                  <a:schemeClr val="tx1"/>
                </a:solidFill>
              </a:rPr>
              <a:t>CoAP</a:t>
            </a:r>
            <a:endParaRPr lang="en-GB" dirty="0"/>
          </a:p>
        </p:txBody>
      </p:sp>
      <p:sp>
        <p:nvSpPr>
          <p:cNvPr id="3" name="Segnaposto contenuto 2">
            <a:extLst>
              <a:ext uri="{FF2B5EF4-FFF2-40B4-BE49-F238E27FC236}">
                <a16:creationId xmlns:a16="http://schemas.microsoft.com/office/drawing/2014/main" id="{62DCD39D-1457-EE92-F29E-5DE96BC6F5A4}"/>
              </a:ext>
            </a:extLst>
          </p:cNvPr>
          <p:cNvSpPr>
            <a:spLocks noGrp="1"/>
          </p:cNvSpPr>
          <p:nvPr>
            <p:ph idx="1"/>
          </p:nvPr>
        </p:nvSpPr>
        <p:spPr/>
        <p:txBody>
          <a:bodyPr>
            <a:normAutofit lnSpcReduction="10000"/>
          </a:bodyPr>
          <a:lstStyle/>
          <a:p>
            <a:r>
              <a:rPr lang="it-IT" dirty="0">
                <a:solidFill>
                  <a:schemeClr val="tx1"/>
                </a:solidFill>
                <a:latin typeface="Arial Rounded MT Bold" panose="020F0704030504030204" pitchFamily="34" charset="0"/>
              </a:rPr>
              <a:t>- </a:t>
            </a:r>
            <a:r>
              <a:rPr lang="en-GB" dirty="0">
                <a:solidFill>
                  <a:schemeClr val="tx1"/>
                </a:solidFill>
                <a:latin typeface="Arial Rounded MT Bold" panose="020F0704030504030204" pitchFamily="34" charset="0"/>
              </a:rPr>
              <a:t>Compared to HTTP, CoAP has fewer libraries available for implementation, making it easier to work with HTTP on the ESP32 and create an HTTP server. Also, integrating different libraries for CoAP might be challenging due to compatibility issues;</a:t>
            </a:r>
          </a:p>
          <a:p>
            <a:r>
              <a:rPr lang="en-GB" dirty="0">
                <a:solidFill>
                  <a:schemeClr val="tx1"/>
                </a:solidFill>
                <a:latin typeface="Arial Rounded MT Bold" panose="020F0704030504030204" pitchFamily="34" charset="0"/>
              </a:rPr>
              <a:t>- CoAP binary message format, on the other hand, is more compact and efficient compared to HTTP's text-based format, especially on constrained devices. Still, the HTTP implementation worked with an acceptable latency;</a:t>
            </a:r>
          </a:p>
          <a:p>
            <a:r>
              <a:rPr lang="en-GB" dirty="0">
                <a:solidFill>
                  <a:schemeClr val="tx1"/>
                </a:solidFill>
                <a:latin typeface="Arial Rounded MT Bold" panose="020F0704030504030204" pitchFamily="34" charset="0"/>
              </a:rPr>
              <a:t>- HTTP's set of methods is richer and geared towards general web applications;</a:t>
            </a:r>
          </a:p>
          <a:p>
            <a:r>
              <a:rPr lang="en-GB" dirty="0">
                <a:solidFill>
                  <a:schemeClr val="tx1"/>
                </a:solidFill>
                <a:latin typeface="Arial Rounded MT Bold" panose="020F0704030504030204" pitchFamily="34" charset="0"/>
              </a:rPr>
              <a:t>- HTTP allows multiple concurrent requests over the same TCP connection, while CoAP (UDP) does not support concurrent requests.</a:t>
            </a:r>
          </a:p>
        </p:txBody>
      </p:sp>
      <p:sp>
        <p:nvSpPr>
          <p:cNvPr id="4" name="Segnaposto piè di pagina 3">
            <a:extLst>
              <a:ext uri="{FF2B5EF4-FFF2-40B4-BE49-F238E27FC236}">
                <a16:creationId xmlns:a16="http://schemas.microsoft.com/office/drawing/2014/main" id="{9733F73C-96F1-2AB3-4F2B-903572C42A83}"/>
              </a:ext>
            </a:extLst>
          </p:cNvPr>
          <p:cNvSpPr>
            <a:spLocks noGrp="1"/>
          </p:cNvSpPr>
          <p:nvPr>
            <p:ph type="ftr" sz="quarter" idx="11"/>
          </p:nvPr>
        </p:nvSpPr>
        <p:spPr/>
        <p:txBody>
          <a:bodyPr/>
          <a:lstStyle/>
          <a:p>
            <a:r>
              <a:rPr lang="en-US"/>
              <a:t>Marco Acerbis - mat. 954327</a:t>
            </a:r>
            <a:endParaRPr lang="en-US" dirty="0"/>
          </a:p>
        </p:txBody>
      </p:sp>
      <p:sp>
        <p:nvSpPr>
          <p:cNvPr id="5" name="Segnaposto numero diapositiva 4">
            <a:extLst>
              <a:ext uri="{FF2B5EF4-FFF2-40B4-BE49-F238E27FC236}">
                <a16:creationId xmlns:a16="http://schemas.microsoft.com/office/drawing/2014/main" id="{7BF62743-367A-BAE8-0810-E357587FF0AB}"/>
              </a:ext>
            </a:extLst>
          </p:cNvPr>
          <p:cNvSpPr>
            <a:spLocks noGrp="1"/>
          </p:cNvSpPr>
          <p:nvPr>
            <p:ph type="sldNum" sz="quarter" idx="12"/>
          </p:nvPr>
        </p:nvSpPr>
        <p:spPr/>
        <p:txBody>
          <a:bodyPr/>
          <a:lstStyle/>
          <a:p>
            <a:fld id="{3A98EE3D-8CD1-4C3F-BD1C-C98C9596463C}" type="slidenum">
              <a:rPr lang="en-US" smtClean="0"/>
              <a:t>16</a:t>
            </a:fld>
            <a:endParaRPr lang="en-US" dirty="0"/>
          </a:p>
        </p:txBody>
      </p:sp>
    </p:spTree>
    <p:extLst>
      <p:ext uri="{BB962C8B-B14F-4D97-AF65-F5344CB8AC3E}">
        <p14:creationId xmlns:p14="http://schemas.microsoft.com/office/powerpoint/2010/main" val="3249867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FB7F9F2-4E28-C1C2-4E4A-2EE15933A7A6}"/>
              </a:ext>
            </a:extLst>
          </p:cNvPr>
          <p:cNvSpPr>
            <a:spLocks noGrp="1"/>
          </p:cNvSpPr>
          <p:nvPr>
            <p:ph type="title"/>
          </p:nvPr>
        </p:nvSpPr>
        <p:spPr/>
        <p:txBody>
          <a:bodyPr/>
          <a:lstStyle/>
          <a:p>
            <a:r>
              <a:rPr lang="it-IT" b="1" dirty="0">
                <a:solidFill>
                  <a:schemeClr val="tx1"/>
                </a:solidFill>
              </a:rPr>
              <a:t>Why Docker?</a:t>
            </a:r>
          </a:p>
        </p:txBody>
      </p:sp>
      <p:sp>
        <p:nvSpPr>
          <p:cNvPr id="3" name="Segnaposto contenuto 2">
            <a:extLst>
              <a:ext uri="{FF2B5EF4-FFF2-40B4-BE49-F238E27FC236}">
                <a16:creationId xmlns:a16="http://schemas.microsoft.com/office/drawing/2014/main" id="{8517735F-9F5E-5E25-87CE-17579AE80AF5}"/>
              </a:ext>
            </a:extLst>
          </p:cNvPr>
          <p:cNvSpPr>
            <a:spLocks noGrp="1"/>
          </p:cNvSpPr>
          <p:nvPr>
            <p:ph idx="1"/>
          </p:nvPr>
        </p:nvSpPr>
        <p:spPr>
          <a:xfrm>
            <a:off x="1097280" y="2108201"/>
            <a:ext cx="5998177" cy="3760891"/>
          </a:xfrm>
        </p:spPr>
        <p:txBody>
          <a:bodyPr>
            <a:normAutofit lnSpcReduction="10000"/>
          </a:bodyPr>
          <a:lstStyle/>
          <a:p>
            <a:r>
              <a:rPr lang="it-IT" dirty="0">
                <a:solidFill>
                  <a:schemeClr val="tx1"/>
                </a:solidFill>
                <a:latin typeface="Arial Rounded MT Bold" panose="020F0704030504030204" pitchFamily="34" charset="0"/>
              </a:rPr>
              <a:t>- My PC </a:t>
            </a:r>
            <a:r>
              <a:rPr lang="it-IT" dirty="0" err="1">
                <a:solidFill>
                  <a:schemeClr val="tx1"/>
                </a:solidFill>
                <a:latin typeface="Arial Rounded MT Bold" panose="020F0704030504030204" pitchFamily="34" charset="0"/>
              </a:rPr>
              <a:t>was</a:t>
            </a:r>
            <a:r>
              <a:rPr lang="it-IT" dirty="0">
                <a:solidFill>
                  <a:schemeClr val="tx1"/>
                </a:solidFill>
                <a:latin typeface="Arial Rounded MT Bold" panose="020F0704030504030204" pitchFamily="34" charset="0"/>
              </a:rPr>
              <a:t> a bit </a:t>
            </a:r>
            <a:r>
              <a:rPr lang="it-IT" dirty="0" err="1">
                <a:solidFill>
                  <a:schemeClr val="tx1"/>
                </a:solidFill>
                <a:latin typeface="Arial Rounded MT Bold" panose="020F0704030504030204" pitchFamily="34" charset="0"/>
              </a:rPr>
              <a:t>too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overcrowded</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Avoid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dependencies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conflicts</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programs</a:t>
            </a:r>
            <a:r>
              <a:rPr lang="it-IT" dirty="0">
                <a:solidFill>
                  <a:schemeClr val="tx1"/>
                </a:solidFill>
                <a:latin typeface="Arial Rounded MT Bold" panose="020F0704030504030204" pitchFamily="34" charset="0"/>
              </a:rPr>
              <a:t>/libraries;</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Influx</a:t>
            </a:r>
            <a:r>
              <a:rPr lang="it-IT" dirty="0">
                <a:solidFill>
                  <a:schemeClr val="tx1"/>
                </a:solidFill>
                <a:latin typeface="Arial Rounded MT Bold" panose="020F0704030504030204" pitchFamily="34" charset="0"/>
              </a:rPr>
              <a:t> container can be switch off </a:t>
            </a:r>
            <a:r>
              <a:rPr lang="it-IT" dirty="0" err="1">
                <a:solidFill>
                  <a:schemeClr val="tx1"/>
                </a:solidFill>
                <a:latin typeface="Arial Rounded MT Bold" panose="020F0704030504030204" pitchFamily="34" charset="0"/>
              </a:rPr>
              <a:t>when</a:t>
            </a:r>
            <a:r>
              <a:rPr lang="it-IT" dirty="0">
                <a:solidFill>
                  <a:schemeClr val="tx1"/>
                </a:solidFill>
                <a:latin typeface="Arial Rounded MT Bold" panose="020F0704030504030204" pitchFamily="34" charset="0"/>
              </a:rPr>
              <a:t> the systems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not</a:t>
            </a:r>
            <a:r>
              <a:rPr lang="it-IT" dirty="0">
                <a:solidFill>
                  <a:schemeClr val="tx1"/>
                </a:solidFill>
                <a:latin typeface="Arial Rounded MT Bold" panose="020F0704030504030204" pitchFamily="34" charset="0"/>
              </a:rPr>
              <a:t> running, </a:t>
            </a:r>
            <a:r>
              <a:rPr lang="it-IT" dirty="0" err="1">
                <a:solidFill>
                  <a:schemeClr val="tx1"/>
                </a:solidFill>
                <a:latin typeface="Arial Rounded MT Bold" panose="020F0704030504030204" pitchFamily="34" charset="0"/>
              </a:rPr>
              <a:t>instead</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having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Influx</a:t>
            </a:r>
            <a:r>
              <a:rPr lang="it-IT" dirty="0">
                <a:solidFill>
                  <a:schemeClr val="tx1"/>
                </a:solidFill>
                <a:latin typeface="Arial Rounded MT Bold" panose="020F0704030504030204" pitchFamily="34" charset="0"/>
              </a:rPr>
              <a:t> running </a:t>
            </a:r>
            <a:r>
              <a:rPr lang="it-IT" dirty="0" err="1">
                <a:solidFill>
                  <a:schemeClr val="tx1"/>
                </a:solidFill>
                <a:latin typeface="Arial Rounded MT Bold" panose="020F0704030504030204" pitchFamily="34" charset="0"/>
              </a:rPr>
              <a:t>all</a:t>
            </a:r>
            <a:r>
              <a:rPr lang="it-IT" dirty="0">
                <a:solidFill>
                  <a:schemeClr val="tx1"/>
                </a:solidFill>
                <a:latin typeface="Arial Rounded MT Bold" panose="020F0704030504030204" pitchFamily="34" charset="0"/>
              </a:rPr>
              <a:t> the time;</a:t>
            </a:r>
          </a:p>
          <a:p>
            <a:r>
              <a:rPr lang="it-IT" dirty="0">
                <a:solidFill>
                  <a:schemeClr val="tx1"/>
                </a:solidFill>
                <a:latin typeface="Arial Rounded MT Bold" panose="020F0502020204030204" pitchFamily="34" charset="0"/>
                <a:cs typeface="AngsanaUPC" panose="020B0502040204020203" pitchFamily="18" charset="-34"/>
              </a:rPr>
              <a:t>- </a:t>
            </a:r>
            <a:r>
              <a:rPr lang="it-IT" dirty="0">
                <a:solidFill>
                  <a:schemeClr val="tx1"/>
                </a:solidFill>
                <a:latin typeface="Arial Rounded MT Bold" panose="020F0502020204030204" pitchFamily="34" charset="0"/>
                <a:cs typeface="AngsanaUPC" panose="020B0502040204020203" pitchFamily="18" charset="-34"/>
                <a:hlinkClick r:id="rId2">
                  <a:extLst>
                    <a:ext uri="{A12FA001-AC4F-418D-AE19-62706E023703}">
                      <ahyp:hlinkClr xmlns:ahyp="http://schemas.microsoft.com/office/drawing/2018/hyperlinkcolor" val="tx"/>
                    </a:ext>
                  </a:extLst>
                </a:hlinkClick>
              </a:rPr>
              <a:t>Guide</a:t>
            </a:r>
            <a:r>
              <a:rPr lang="it-IT" dirty="0">
                <a:solidFill>
                  <a:schemeClr val="tx1"/>
                </a:solidFill>
                <a:latin typeface="Arial Rounded MT Bold" panose="020F0502020204030204" pitchFamily="34" charset="0"/>
                <a:cs typeface="AngsanaUPC" panose="020B0502040204020203" pitchFamily="18" charset="-34"/>
              </a:rPr>
              <a:t> on </a:t>
            </a:r>
            <a:r>
              <a:rPr lang="it-IT" dirty="0" err="1">
                <a:solidFill>
                  <a:schemeClr val="tx1"/>
                </a:solidFill>
                <a:latin typeface="Arial Rounded MT Bold" panose="020F0502020204030204" pitchFamily="34" charset="0"/>
                <a:cs typeface="AngsanaUPC" panose="020B0502040204020203" pitchFamily="18" charset="-34"/>
              </a:rPr>
              <a:t>how</a:t>
            </a:r>
            <a:r>
              <a:rPr lang="it-IT" dirty="0">
                <a:solidFill>
                  <a:schemeClr val="tx1"/>
                </a:solidFill>
                <a:latin typeface="Arial Rounded MT Bold" panose="020F0502020204030204" pitchFamily="34" charset="0"/>
                <a:cs typeface="AngsanaUPC" panose="020B0502040204020203" pitchFamily="18" charset="-34"/>
              </a:rPr>
              <a:t> to </a:t>
            </a:r>
            <a:r>
              <a:rPr lang="it-IT" dirty="0" err="1">
                <a:solidFill>
                  <a:schemeClr val="tx1"/>
                </a:solidFill>
                <a:latin typeface="Arial Rounded MT Bold" panose="020F0502020204030204" pitchFamily="34" charset="0"/>
                <a:cs typeface="AngsanaUPC" panose="020B0502040204020203" pitchFamily="18" charset="-34"/>
              </a:rPr>
              <a:t>run</a:t>
            </a:r>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InfluxDB</a:t>
            </a:r>
            <a:r>
              <a:rPr lang="it-IT" dirty="0">
                <a:solidFill>
                  <a:schemeClr val="tx1"/>
                </a:solidFill>
                <a:latin typeface="Arial Rounded MT Bold" panose="020F0502020204030204" pitchFamily="34" charset="0"/>
                <a:cs typeface="AngsanaUPC" panose="020B0502040204020203" pitchFamily="18" charset="-34"/>
              </a:rPr>
              <a:t> on Docker;</a:t>
            </a:r>
          </a:p>
          <a:p>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Grafana</a:t>
            </a:r>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Mosquitto</a:t>
            </a:r>
            <a:r>
              <a:rPr lang="it-IT" dirty="0">
                <a:solidFill>
                  <a:schemeClr val="tx1"/>
                </a:solidFill>
                <a:latin typeface="Arial Rounded MT Bold" panose="020F0502020204030204" pitchFamily="34" charset="0"/>
                <a:cs typeface="AngsanaUPC" panose="020B0502040204020203" pitchFamily="18" charset="-34"/>
              </a:rPr>
              <a:t> and </a:t>
            </a:r>
            <a:r>
              <a:rPr lang="it-IT" dirty="0" err="1">
                <a:solidFill>
                  <a:schemeClr val="tx1"/>
                </a:solidFill>
                <a:latin typeface="Arial Rounded MT Bold" panose="020F0502020204030204" pitchFamily="34" charset="0"/>
                <a:cs typeface="AngsanaUPC" panose="020B0502040204020203" pitchFamily="18" charset="-34"/>
              </a:rPr>
              <a:t>other</a:t>
            </a:r>
            <a:r>
              <a:rPr lang="it-IT" dirty="0">
                <a:solidFill>
                  <a:schemeClr val="tx1"/>
                </a:solidFill>
                <a:latin typeface="Arial Rounded MT Bold" panose="020F0502020204030204" pitchFamily="34" charset="0"/>
                <a:cs typeface="AngsanaUPC" panose="020B0502040204020203" pitchFamily="18" charset="-34"/>
              </a:rPr>
              <a:t> services can </a:t>
            </a:r>
            <a:r>
              <a:rPr lang="it-IT" dirty="0" err="1">
                <a:solidFill>
                  <a:schemeClr val="tx1"/>
                </a:solidFill>
                <a:latin typeface="Arial Rounded MT Bold" panose="020F0502020204030204" pitchFamily="34" charset="0"/>
                <a:cs typeface="AngsanaUPC" panose="020B0502040204020203" pitchFamily="18" charset="-34"/>
              </a:rPr>
              <a:t>also</a:t>
            </a:r>
            <a:r>
              <a:rPr lang="it-IT" dirty="0">
                <a:solidFill>
                  <a:schemeClr val="tx1"/>
                </a:solidFill>
                <a:latin typeface="Arial Rounded MT Bold" panose="020F0502020204030204" pitchFamily="34" charset="0"/>
                <a:cs typeface="AngsanaUPC" panose="020B0502040204020203" pitchFamily="18" charset="-34"/>
              </a:rPr>
              <a:t> be </a:t>
            </a:r>
            <a:r>
              <a:rPr lang="it-IT" dirty="0" err="1">
                <a:solidFill>
                  <a:schemeClr val="tx1"/>
                </a:solidFill>
                <a:latin typeface="Arial Rounded MT Bold" panose="020F0502020204030204" pitchFamily="34" charset="0"/>
                <a:cs typeface="AngsanaUPC" panose="020B0502040204020203" pitchFamily="18" charset="-34"/>
              </a:rPr>
              <a:t>run</a:t>
            </a:r>
            <a:r>
              <a:rPr lang="it-IT" dirty="0">
                <a:solidFill>
                  <a:schemeClr val="tx1"/>
                </a:solidFill>
                <a:latin typeface="Arial Rounded MT Bold" panose="020F0502020204030204" pitchFamily="34" charset="0"/>
                <a:cs typeface="AngsanaUPC" panose="020B0502040204020203" pitchFamily="18" charset="-34"/>
              </a:rPr>
              <a:t> on Docker containers.</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EA9779AD-1F96-EA9C-7FAB-E55AFBC32DD1}"/>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26ACA2CB-627C-81BA-F742-8225E83606E5}"/>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7" name="Picture 6">
            <a:extLst>
              <a:ext uri="{FF2B5EF4-FFF2-40B4-BE49-F238E27FC236}">
                <a16:creationId xmlns:a16="http://schemas.microsoft.com/office/drawing/2014/main" id="{B57C4C9F-4597-9EBE-40FD-696BBBDCAB7B}"/>
              </a:ext>
            </a:extLst>
          </p:cNvPr>
          <p:cNvPicPr>
            <a:picLocks noChangeAspect="1"/>
          </p:cNvPicPr>
          <p:nvPr/>
        </p:nvPicPr>
        <p:blipFill>
          <a:blip r:embed="rId3"/>
          <a:stretch>
            <a:fillRect/>
          </a:stretch>
        </p:blipFill>
        <p:spPr>
          <a:xfrm>
            <a:off x="7310060" y="2714321"/>
            <a:ext cx="3717099" cy="2755556"/>
          </a:xfrm>
          <a:prstGeom prst="rect">
            <a:avLst/>
          </a:prstGeom>
        </p:spPr>
      </p:pic>
    </p:spTree>
    <p:extLst>
      <p:ext uri="{BB962C8B-B14F-4D97-AF65-F5344CB8AC3E}">
        <p14:creationId xmlns:p14="http://schemas.microsoft.com/office/powerpoint/2010/main" val="3085963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6651E0-B22E-6302-953A-631CD23333E1}"/>
              </a:ext>
            </a:extLst>
          </p:cNvPr>
          <p:cNvSpPr>
            <a:spLocks noGrp="1"/>
          </p:cNvSpPr>
          <p:nvPr>
            <p:ph type="title"/>
          </p:nvPr>
        </p:nvSpPr>
        <p:spPr/>
        <p:txBody>
          <a:bodyPr/>
          <a:lstStyle/>
          <a:p>
            <a:r>
              <a:rPr lang="en-GB" b="1" dirty="0">
                <a:solidFill>
                  <a:schemeClr val="tx1"/>
                </a:solidFill>
              </a:rPr>
              <a:t>Introduction</a:t>
            </a:r>
          </a:p>
        </p:txBody>
      </p:sp>
      <p:sp>
        <p:nvSpPr>
          <p:cNvPr id="3" name="Segnaposto contenuto 2">
            <a:extLst>
              <a:ext uri="{FF2B5EF4-FFF2-40B4-BE49-F238E27FC236}">
                <a16:creationId xmlns:a16="http://schemas.microsoft.com/office/drawing/2014/main" id="{4FCC0037-68FA-B5BA-17BE-932BDA8587CC}"/>
              </a:ext>
            </a:extLst>
          </p:cNvPr>
          <p:cNvSpPr>
            <a:spLocks noGrp="1"/>
          </p:cNvSpPr>
          <p:nvPr>
            <p:ph idx="1"/>
          </p:nvPr>
        </p:nvSpPr>
        <p:spPr/>
        <p:txBody>
          <a:bodyPr/>
          <a:lstStyle/>
          <a:p>
            <a:r>
              <a:rPr lang="it-IT" dirty="0">
                <a:solidFill>
                  <a:schemeClr val="tx1"/>
                </a:solidFill>
                <a:latin typeface="Arial Rounded MT Bold" panose="020F0704030504030204" pitchFamily="34" charset="0"/>
              </a:rPr>
              <a:t>- A common problem for pet owners is to </a:t>
            </a:r>
            <a:r>
              <a:rPr lang="it-IT" dirty="0" err="1">
                <a:solidFill>
                  <a:schemeClr val="tx1"/>
                </a:solidFill>
                <a:latin typeface="Arial Rounded MT Bold" panose="020F0704030504030204" pitchFamily="34" charset="0"/>
              </a:rPr>
              <a:t>provide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fresh</a:t>
            </a:r>
            <a:r>
              <a:rPr lang="it-IT" dirty="0">
                <a:solidFill>
                  <a:schemeClr val="tx1"/>
                </a:solidFill>
                <a:latin typeface="Arial Rounded MT Bold" panose="020F0704030504030204" pitchFamily="34" charset="0"/>
              </a:rPr>
              <a:t> water to </a:t>
            </a:r>
            <a:r>
              <a:rPr lang="it-IT" dirty="0" err="1">
                <a:solidFill>
                  <a:schemeClr val="tx1"/>
                </a:solidFill>
                <a:latin typeface="Arial Rounded MT Bold" panose="020F0704030504030204" pitchFamily="34" charset="0"/>
              </a:rPr>
              <a:t>their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animal</a:t>
            </a:r>
            <a:r>
              <a:rPr lang="it-IT" dirty="0">
                <a:solidFill>
                  <a:schemeClr val="tx1"/>
                </a:solidFill>
                <a:latin typeface="Arial Rounded MT Bold" panose="020F0704030504030204" pitchFamily="34" charset="0"/>
              </a:rPr>
              <a:t>(s);</a:t>
            </a:r>
          </a:p>
          <a:p>
            <a:r>
              <a:rPr lang="it-IT" dirty="0">
                <a:solidFill>
                  <a:schemeClr val="tx1"/>
                </a:solidFill>
                <a:latin typeface="Arial Rounded MT Bold" panose="020F0704030504030204" pitchFamily="34" charset="0"/>
              </a:rPr>
              <a:t>- Additionally, </a:t>
            </a:r>
            <a:r>
              <a:rPr lang="it-IT" dirty="0" err="1">
                <a:solidFill>
                  <a:schemeClr val="tx1"/>
                </a:solidFill>
                <a:latin typeface="Arial Rounded MT Bold" panose="020F0704030504030204" pitchFamily="34" charset="0"/>
              </a:rPr>
              <a:t>during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summer</a:t>
            </a:r>
            <a:r>
              <a:rPr lang="it-IT" dirty="0">
                <a:solidFill>
                  <a:schemeClr val="tx1"/>
                </a:solidFill>
                <a:latin typeface="Arial Rounded MT Bold" panose="020F0704030504030204" pitchFamily="34" charset="0"/>
              </a:rPr>
              <a:t> season the water </a:t>
            </a:r>
            <a:r>
              <a:rPr lang="it-IT" dirty="0" err="1">
                <a:solidFill>
                  <a:schemeClr val="tx1"/>
                </a:solidFill>
                <a:latin typeface="Arial Rounded MT Bold" panose="020F0704030504030204" pitchFamily="34" charset="0"/>
              </a:rPr>
              <a:t>consuption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generally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greater</a:t>
            </a:r>
            <a:r>
              <a:rPr lang="it-IT" dirty="0">
                <a:solidFill>
                  <a:schemeClr val="tx1"/>
                </a:solidFill>
                <a:latin typeface="Arial Rounded MT Bold" panose="020F0704030504030204" pitchFamily="34" charset="0"/>
              </a:rPr>
              <a:t>, and pet </a:t>
            </a:r>
            <a:r>
              <a:rPr lang="it-IT" dirty="0" err="1">
                <a:solidFill>
                  <a:schemeClr val="tx1"/>
                </a:solidFill>
                <a:latin typeface="Arial Rounded MT Bold" panose="020F0704030504030204" pitchFamily="34" charset="0"/>
              </a:rPr>
              <a:t>owners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to refill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more </a:t>
            </a:r>
            <a:r>
              <a:rPr lang="it-IT" dirty="0" err="1">
                <a:solidFill>
                  <a:schemeClr val="tx1"/>
                </a:solidFill>
                <a:latin typeface="Arial Rounded MT Bold" panose="020F0704030504030204" pitchFamily="34" charset="0"/>
              </a:rPr>
              <a:t>frequently</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these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reasons</a:t>
            </a:r>
            <a:r>
              <a:rPr lang="it-IT" dirty="0">
                <a:solidFill>
                  <a:schemeClr val="tx1"/>
                </a:solidFill>
                <a:latin typeface="Arial Rounded MT Bold" panose="020F0704030504030204" pitchFamily="34" charset="0"/>
              </a:rPr>
              <a:t>, the smart water </a:t>
            </a:r>
            <a:r>
              <a:rPr lang="en-GB" dirty="0">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shall</a:t>
            </a:r>
            <a:r>
              <a:rPr lang="it-IT" dirty="0">
                <a:solidFill>
                  <a:schemeClr val="tx1"/>
                </a:solidFill>
                <a:latin typeface="Arial Rounded MT Bold" panose="020F0704030504030204" pitchFamily="34" charset="0"/>
              </a:rPr>
              <a:t> help pet owners by </a:t>
            </a:r>
            <a:r>
              <a:rPr lang="en-GB" dirty="0">
                <a:solidFill>
                  <a:schemeClr val="tx1"/>
                </a:solidFill>
                <a:latin typeface="Arial Rounded MT Bold" panose="020F0704030504030204" pitchFamily="34" charset="0"/>
              </a:rPr>
              <a:t>alerting</a:t>
            </a:r>
            <a:r>
              <a:rPr lang="it-IT" dirty="0">
                <a:solidFill>
                  <a:schemeClr val="tx1"/>
                </a:solidFill>
                <a:latin typeface="Arial Rounded MT Bold" panose="020F0704030504030204" pitchFamily="34" charset="0"/>
              </a:rPr>
              <a:t> them when the water level drops under a </a:t>
            </a:r>
            <a:r>
              <a:rPr lang="it-IT" dirty="0" err="1">
                <a:solidFill>
                  <a:schemeClr val="tx1"/>
                </a:solidFill>
                <a:latin typeface="Arial Rounded MT Bold" panose="020F0704030504030204" pitchFamily="34" charset="0"/>
              </a:rPr>
              <a:t>given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threshold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the smart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provides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helpful</a:t>
            </a:r>
            <a:r>
              <a:rPr lang="it-IT" dirty="0">
                <a:solidFill>
                  <a:schemeClr val="tx1"/>
                </a:solidFill>
                <a:latin typeface="Arial Rounded MT Bold" panose="020F0704030504030204" pitchFamily="34" charset="0"/>
              </a:rPr>
              <a:t> insights </a:t>
            </a:r>
            <a:r>
              <a:rPr lang="it-IT" dirty="0" err="1">
                <a:solidFill>
                  <a:schemeClr val="tx1"/>
                </a:solidFill>
                <a:latin typeface="Arial Rounded MT Bold" panose="020F0704030504030204" pitchFamily="34" charset="0"/>
              </a:rPr>
              <a:t>about</a:t>
            </a:r>
            <a:r>
              <a:rPr lang="it-IT" dirty="0">
                <a:solidFill>
                  <a:schemeClr val="tx1"/>
                </a:solidFill>
                <a:latin typeface="Arial Rounded MT Bold" panose="020F0704030504030204" pitchFamily="34" charset="0"/>
              </a:rPr>
              <a:t>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Two models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forecast the </a:t>
            </a:r>
            <a:r>
              <a:rPr lang="it-IT" dirty="0" err="1">
                <a:solidFill>
                  <a:schemeClr val="tx1"/>
                </a:solidFill>
                <a:latin typeface="Arial Rounded MT Bold" panose="020F0704030504030204" pitchFamily="34" charset="0"/>
              </a:rPr>
              <a:t>expected</a:t>
            </a:r>
            <a:r>
              <a:rPr lang="it-IT" dirty="0">
                <a:solidFill>
                  <a:schemeClr val="tx1"/>
                </a:solidFill>
                <a:latin typeface="Arial Rounded MT Bold" panose="020F0704030504030204" pitchFamily="34" charset="0"/>
              </a:rPr>
              <a:t>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4EBA0D78-634B-E534-FE8E-CA15705276DD}"/>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9A8390DA-D4E3-D6C7-0B21-03A1C39E5AFE}"/>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1959748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44C136-5630-30A1-8A09-340F6047E6CC}"/>
              </a:ext>
            </a:extLst>
          </p:cNvPr>
          <p:cNvSpPr>
            <a:spLocks noGrp="1"/>
          </p:cNvSpPr>
          <p:nvPr>
            <p:ph type="title"/>
          </p:nvPr>
        </p:nvSpPr>
        <p:spPr/>
        <p:txBody>
          <a:bodyPr/>
          <a:lstStyle/>
          <a:p>
            <a:r>
              <a:rPr lang="it-IT" b="1" dirty="0">
                <a:solidFill>
                  <a:schemeClr val="tx1"/>
                </a:solidFill>
              </a:rPr>
              <a:t>System Architecture</a:t>
            </a:r>
          </a:p>
        </p:txBody>
      </p:sp>
      <p:sp>
        <p:nvSpPr>
          <p:cNvPr id="3" name="Segnaposto contenuto 2">
            <a:extLst>
              <a:ext uri="{FF2B5EF4-FFF2-40B4-BE49-F238E27FC236}">
                <a16:creationId xmlns:a16="http://schemas.microsoft.com/office/drawing/2014/main" id="{30F7223A-05AB-07DB-FE33-DD7828F47B42}"/>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system is </a:t>
            </a:r>
            <a:r>
              <a:rPr lang="it-IT" dirty="0" err="1">
                <a:solidFill>
                  <a:schemeClr val="tx1"/>
                </a:solidFill>
                <a:latin typeface="Arial Rounded MT Bold" panose="020F0704030504030204" pitchFamily="34" charset="0"/>
              </a:rPr>
              <a:t>divided</a:t>
            </a: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three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main</a:t>
            </a:r>
            <a:r>
              <a:rPr lang="it-IT" dirty="0">
                <a:solidFill>
                  <a:schemeClr val="tx1"/>
                </a:solidFill>
                <a:latin typeface="Arial Rounded MT Bold" panose="020F0704030504030204" pitchFamily="34" charset="0"/>
              </a:rPr>
              <a:t> parts:</a:t>
            </a:r>
          </a:p>
          <a:p>
            <a:r>
              <a:rPr lang="it-IT" dirty="0">
                <a:solidFill>
                  <a:schemeClr val="tx1"/>
                </a:solidFill>
                <a:latin typeface="Arial Rounded MT Bold" panose="020F0704030504030204" pitchFamily="34" charset="0"/>
              </a:rPr>
              <a:t>1) The ESP32 board that </a:t>
            </a:r>
            <a:r>
              <a:rPr lang="it-IT" dirty="0" err="1">
                <a:solidFill>
                  <a:schemeClr val="tx1"/>
                </a:solidFill>
                <a:latin typeface="Arial Rounded MT Bold" panose="020F0704030504030204" pitchFamily="34" charset="0"/>
              </a:rPr>
              <a:t>collects</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relevant</a:t>
            </a:r>
            <a:r>
              <a:rPr lang="it-IT" dirty="0">
                <a:solidFill>
                  <a:schemeClr val="tx1"/>
                </a:solidFill>
                <a:latin typeface="Arial Rounded MT Bold" panose="020F0704030504030204" pitchFamily="34" charset="0"/>
              </a:rPr>
              <a:t> data;</a:t>
            </a:r>
          </a:p>
          <a:p>
            <a:r>
              <a:rPr lang="it-IT" dirty="0">
                <a:solidFill>
                  <a:schemeClr val="tx1"/>
                </a:solidFill>
                <a:latin typeface="Arial Rounded MT Bold" panose="020F0704030504030204" pitchFamily="34" charset="0"/>
              </a:rPr>
              <a:t>2) The data pipeline </a:t>
            </a:r>
            <a:r>
              <a:rPr lang="it-IT" dirty="0" err="1">
                <a:solidFill>
                  <a:schemeClr val="tx1"/>
                </a:solidFill>
                <a:latin typeface="Arial Rounded MT Bold" panose="020F0704030504030204" pitchFamily="34" charset="0"/>
              </a:rPr>
              <a:t>that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manages</a:t>
            </a:r>
            <a:r>
              <a:rPr lang="it-IT" dirty="0">
                <a:solidFill>
                  <a:schemeClr val="tx1"/>
                </a:solidFill>
                <a:latin typeface="Arial Rounded MT Bold" panose="020F0704030504030204" pitchFamily="34" charset="0"/>
              </a:rPr>
              <a:t>, store and makes 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allows</a:t>
            </a:r>
            <a:r>
              <a:rPr lang="it-IT" dirty="0">
                <a:solidFill>
                  <a:schemeClr val="tx1"/>
                </a:solidFill>
                <a:latin typeface="Arial Rounded MT Bold" panose="020F0704030504030204" pitchFamily="34" charset="0"/>
              </a:rPr>
              <a:t> the user to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values</a:t>
            </a:r>
            <a:r>
              <a:rPr lang="it-IT" dirty="0">
                <a:solidFill>
                  <a:schemeClr val="tx1"/>
                </a:solidFill>
                <a:latin typeface="Arial Rounded MT Bold" panose="020F0704030504030204" pitchFamily="34" charset="0"/>
              </a:rPr>
              <a:t> for some </a:t>
            </a:r>
            <a:r>
              <a:rPr lang="it-IT" dirty="0" err="1">
                <a:solidFill>
                  <a:schemeClr val="tx1"/>
                </a:solidFill>
                <a:latin typeface="Arial Rounded MT Bold" panose="020F0704030504030204" pitchFamily="34" charset="0"/>
              </a:rPr>
              <a:t>parameters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3) The forecasting models that </a:t>
            </a:r>
            <a:r>
              <a:rPr lang="it-IT" dirty="0" err="1">
                <a:solidFill>
                  <a:schemeClr val="tx1"/>
                </a:solidFill>
                <a:latin typeface="Arial Rounded MT Bold" panose="020F0704030504030204" pitchFamily="34" charset="0"/>
              </a:rPr>
              <a:t>predicts</a:t>
            </a:r>
            <a:r>
              <a:rPr lang="it-IT" dirty="0">
                <a:solidFill>
                  <a:schemeClr val="tx1"/>
                </a:solidFill>
                <a:latin typeface="Arial Rounded MT Bold" panose="020F0704030504030204" pitchFamily="34" charset="0"/>
              </a:rPr>
              <a:t> the water level </a:t>
            </a:r>
            <a:r>
              <a:rPr lang="it-IT" dirty="0" err="1">
                <a:solidFill>
                  <a:schemeClr val="tx1"/>
                </a:solidFill>
                <a:latin typeface="Arial Rounded MT Bold" panose="020F0704030504030204" pitchFamily="34" charset="0"/>
              </a:rPr>
              <a:t>based</a:t>
            </a:r>
            <a:r>
              <a:rPr lang="it-IT" dirty="0">
                <a:solidFill>
                  <a:schemeClr val="tx1"/>
                </a:solidFill>
                <a:latin typeface="Arial Rounded MT Bold" panose="020F0704030504030204" pitchFamily="34" charset="0"/>
              </a:rPr>
              <a:t> on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a:t>
            </a:r>
          </a:p>
        </p:txBody>
      </p:sp>
      <p:sp>
        <p:nvSpPr>
          <p:cNvPr id="4" name="Segnaposto piè di pagina 3">
            <a:extLst>
              <a:ext uri="{FF2B5EF4-FFF2-40B4-BE49-F238E27FC236}">
                <a16:creationId xmlns:a16="http://schemas.microsoft.com/office/drawing/2014/main" id="{6E7D6C09-B558-5BE1-0F53-DD3AF4610800}"/>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DF9D2FCA-5F44-25CE-CBBB-EAC8EF945C16}"/>
              </a:ext>
            </a:extLst>
          </p:cNvPr>
          <p:cNvSpPr>
            <a:spLocks noGrp="1"/>
          </p:cNvSpPr>
          <p:nvPr>
            <p:ph type="sldNum" sz="quarter" idx="12"/>
          </p:nvPr>
        </p:nvSpPr>
        <p:spPr/>
        <p:txBody>
          <a:bodyPr/>
          <a:lstStyle/>
          <a:p>
            <a:fld id="{3A98EE3D-8CD1-4C3F-BD1C-C98C9596463C}" type="slidenum">
              <a:rPr lang="en-US" smtClean="0"/>
              <a:t>3</a:t>
            </a:fld>
            <a:endParaRPr lang="en-US" dirty="0"/>
          </a:p>
        </p:txBody>
      </p:sp>
      <p:pic>
        <p:nvPicPr>
          <p:cNvPr id="7" name="Picture 6" descr="A diagram of a computer&#10;&#10;Description automatically generated">
            <a:extLst>
              <a:ext uri="{FF2B5EF4-FFF2-40B4-BE49-F238E27FC236}">
                <a16:creationId xmlns:a16="http://schemas.microsoft.com/office/drawing/2014/main" id="{2E1DEAE5-9A6F-FEA7-2018-AC034121D5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7944" y="4484780"/>
            <a:ext cx="4909199" cy="1755153"/>
          </a:xfrm>
          <a:prstGeom prst="rect">
            <a:avLst/>
          </a:prstGeom>
        </p:spPr>
      </p:pic>
    </p:spTree>
    <p:extLst>
      <p:ext uri="{BB962C8B-B14F-4D97-AF65-F5344CB8AC3E}">
        <p14:creationId xmlns:p14="http://schemas.microsoft.com/office/powerpoint/2010/main" val="3605129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C55A7-E844-40E3-1779-92E05924A643}"/>
              </a:ext>
            </a:extLst>
          </p:cNvPr>
          <p:cNvSpPr>
            <a:spLocks noGrp="1"/>
          </p:cNvSpPr>
          <p:nvPr>
            <p:ph type="title"/>
          </p:nvPr>
        </p:nvSpPr>
        <p:spPr/>
        <p:txBody>
          <a:bodyPr/>
          <a:lstStyle/>
          <a:p>
            <a:r>
              <a:rPr lang="it-IT" b="1" dirty="0">
                <a:solidFill>
                  <a:schemeClr val="tx1"/>
                </a:solidFill>
              </a:rPr>
              <a:t>System Architecture	</a:t>
            </a:r>
            <a:endParaRPr lang="en-GB" dirty="0"/>
          </a:p>
        </p:txBody>
      </p:sp>
      <p:sp>
        <p:nvSpPr>
          <p:cNvPr id="3" name="Content Placeholder 2">
            <a:extLst>
              <a:ext uri="{FF2B5EF4-FFF2-40B4-BE49-F238E27FC236}">
                <a16:creationId xmlns:a16="http://schemas.microsoft.com/office/drawing/2014/main" id="{FC7FA00E-F5FC-F947-E951-D5D2C28326A1}"/>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a:t>
            </a:r>
            <a:r>
              <a:rPr lang="it-IT" b="1" dirty="0">
                <a:solidFill>
                  <a:schemeClr val="tx1"/>
                </a:solidFill>
                <a:latin typeface="Arial Rounded MT Bold" panose="020F0704030504030204" pitchFamily="34" charset="0"/>
              </a:rPr>
              <a:t> </a:t>
            </a:r>
            <a:r>
              <a:rPr lang="it-IT" b="1" dirty="0">
                <a:solidFill>
                  <a:schemeClr val="accent5">
                    <a:lumMod val="75000"/>
                  </a:schemeClr>
                </a:solidFill>
                <a:latin typeface="Arial Rounded MT Bold" panose="020F0704030504030204" pitchFamily="34" charset="0"/>
              </a:rPr>
              <a:t>device</a:t>
            </a:r>
            <a:r>
              <a:rPr lang="it-IT" b="1" dirty="0">
                <a:solidFill>
                  <a:schemeClr val="tx1"/>
                </a:solidFill>
                <a:latin typeface="Arial Rounded MT Bold" panose="020F0704030504030204" pitchFamily="34" charset="0"/>
              </a:rPr>
              <a:t> </a:t>
            </a:r>
            <a:r>
              <a:rPr lang="it-IT" dirty="0">
                <a:solidFill>
                  <a:schemeClr val="tx1"/>
                </a:solidFill>
                <a:latin typeface="Arial Rounded MT Bold" panose="020F0704030504030204" pitchFamily="34" charset="0"/>
              </a:rPr>
              <a:t>is made of an ESP32 board </a:t>
            </a:r>
            <a:r>
              <a:rPr lang="it-IT" dirty="0" err="1">
                <a:solidFill>
                  <a:schemeClr val="tx1"/>
                </a:solidFill>
                <a:latin typeface="Arial Rounded MT Bold" panose="020F0704030504030204" pitchFamily="34" charset="0"/>
              </a:rPr>
              <a:t>equipped</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two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HC-SR04: an </a:t>
            </a:r>
            <a:r>
              <a:rPr lang="it-IT" dirty="0" err="1">
                <a:solidFill>
                  <a:schemeClr val="tx1"/>
                </a:solidFill>
                <a:latin typeface="Arial Rounded MT Bold" panose="020F0704030504030204" pitchFamily="34" charset="0"/>
              </a:rPr>
              <a:t>ultrasonic</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ranging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that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distance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between</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on top of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and the water level;</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a:p>
            <a:r>
              <a:rPr lang="it-IT" dirty="0">
                <a:solidFill>
                  <a:schemeClr val="tx1"/>
                </a:solidFill>
                <a:latin typeface="Arial Rounded MT Bold" panose="020F0704030504030204" pitchFamily="34" charset="0"/>
              </a:rPr>
              <a:t>- DHT22: a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that </a:t>
            </a:r>
            <a:r>
              <a:rPr lang="it-IT" dirty="0" err="1">
                <a:solidFill>
                  <a:schemeClr val="tx1"/>
                </a:solidFill>
                <a:latin typeface="Arial Rounded MT Bold" panose="020F0704030504030204" pitchFamily="34" charset="0"/>
              </a:rPr>
              <a:t>collects</a:t>
            </a:r>
            <a:r>
              <a:rPr lang="it-IT" dirty="0">
                <a:solidFill>
                  <a:schemeClr val="tx1"/>
                </a:solidFill>
                <a:latin typeface="Arial Rounded MT Bold" panose="020F0704030504030204" pitchFamily="34" charset="0"/>
              </a:rPr>
              <a:t> the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 of air.</a:t>
            </a:r>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3976809C-B5AB-0A70-B072-F8DF828C6937}"/>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48097D75-31D3-D420-8F53-FB44E9C1FD55}"/>
              </a:ext>
            </a:extLst>
          </p:cNvPr>
          <p:cNvSpPr>
            <a:spLocks noGrp="1"/>
          </p:cNvSpPr>
          <p:nvPr>
            <p:ph type="sldNum" sz="quarter" idx="12"/>
          </p:nvPr>
        </p:nvSpPr>
        <p:spPr/>
        <p:txBody>
          <a:bodyPr/>
          <a:lstStyle/>
          <a:p>
            <a:fld id="{3A98EE3D-8CD1-4C3F-BD1C-C98C9596463C}" type="slidenum">
              <a:rPr lang="en-US" smtClean="0"/>
              <a:t>4</a:t>
            </a:fld>
            <a:endParaRPr lang="en-US" dirty="0"/>
          </a:p>
        </p:txBody>
      </p:sp>
      <p:pic>
        <p:nvPicPr>
          <p:cNvPr id="1028" name="Picture 4" descr="HC-SR04 Ultrasonic Distance Meter Sensor for Arduino Robot XBee ZigBee  Raspberry Pi">
            <a:extLst>
              <a:ext uri="{FF2B5EF4-FFF2-40B4-BE49-F238E27FC236}">
                <a16:creationId xmlns:a16="http://schemas.microsoft.com/office/drawing/2014/main" id="{A88A5EDA-0406-015E-560D-2FE00DE2E1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5760" y="3336971"/>
            <a:ext cx="1930713" cy="11088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HT22 Humidity Sensor Module">
            <a:extLst>
              <a:ext uri="{FF2B5EF4-FFF2-40B4-BE49-F238E27FC236}">
                <a16:creationId xmlns:a16="http://schemas.microsoft.com/office/drawing/2014/main" id="{06EEBE37-477C-847F-9012-5FBD30540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6607" y="4924777"/>
            <a:ext cx="1210261" cy="1210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035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7349D-BA43-3AB6-E663-FD23C767670C}"/>
              </a:ext>
            </a:extLst>
          </p:cNvPr>
          <p:cNvSpPr>
            <a:spLocks noGrp="1"/>
          </p:cNvSpPr>
          <p:nvPr>
            <p:ph type="title"/>
          </p:nvPr>
        </p:nvSpPr>
        <p:spPr/>
        <p:txBody>
          <a:bodyPr/>
          <a:lstStyle/>
          <a:p>
            <a:r>
              <a:rPr lang="it-IT" b="1" dirty="0">
                <a:solidFill>
                  <a:schemeClr val="tx1"/>
                </a:solidFill>
              </a:rPr>
              <a:t>System Architecture	</a:t>
            </a:r>
            <a:endParaRPr lang="en-GB" dirty="0"/>
          </a:p>
        </p:txBody>
      </p:sp>
      <p:sp>
        <p:nvSpPr>
          <p:cNvPr id="3" name="Content Placeholder 2">
            <a:extLst>
              <a:ext uri="{FF2B5EF4-FFF2-40B4-BE49-F238E27FC236}">
                <a16:creationId xmlns:a16="http://schemas.microsoft.com/office/drawing/2014/main" id="{8C87A9B2-1E34-B42E-812D-A7D6321A8C2E}"/>
              </a:ext>
            </a:extLst>
          </p:cNvPr>
          <p:cNvSpPr>
            <a:spLocks noGrp="1"/>
          </p:cNvSpPr>
          <p:nvPr>
            <p:ph idx="1"/>
          </p:nvPr>
        </p:nvSpPr>
        <p:spPr/>
        <p:txBody>
          <a:bodyPr>
            <a:normAutofit fontScale="92500" lnSpcReduction="10000"/>
          </a:bodyPr>
          <a:lstStyle/>
          <a:p>
            <a:r>
              <a:rPr lang="it-IT" b="1" dirty="0">
                <a:solidFill>
                  <a:schemeClr val="accent5">
                    <a:lumMod val="75000"/>
                  </a:schemeClr>
                </a:solidFill>
                <a:latin typeface="Arial Rounded MT Bold" panose="020F0704030504030204" pitchFamily="34" charset="0"/>
              </a:rPr>
              <a:t>Data Pipeline</a:t>
            </a:r>
          </a:p>
          <a:p>
            <a:r>
              <a:rPr lang="it-IT" dirty="0">
                <a:solidFill>
                  <a:schemeClr val="tx1"/>
                </a:solidFill>
                <a:latin typeface="Arial Rounded MT Bold" panose="020F0704030504030204" pitchFamily="34" charset="0"/>
              </a:rPr>
              <a:t>- </a:t>
            </a:r>
            <a:r>
              <a:rPr lang="it-IT" b="1" dirty="0">
                <a:solidFill>
                  <a:schemeClr val="tx1"/>
                </a:solidFill>
                <a:latin typeface="Arial Rounded MT Bold" panose="020F0704030504030204" pitchFamily="34" charset="0"/>
              </a:rPr>
              <a:t>MQTT</a:t>
            </a:r>
          </a:p>
          <a:p>
            <a:r>
              <a:rPr lang="it-IT" dirty="0">
                <a:solidFill>
                  <a:schemeClr val="tx1"/>
                </a:solidFill>
                <a:latin typeface="Arial Rounded MT Bold" panose="020F0704030504030204" pitchFamily="34" charset="0"/>
              </a:rPr>
              <a:t>The user can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values</a:t>
            </a:r>
            <a:r>
              <a:rPr lang="it-IT" dirty="0">
                <a:solidFill>
                  <a:schemeClr val="tx1"/>
                </a:solidFill>
                <a:latin typeface="Arial Rounded MT Bold" panose="020F0704030504030204" pitchFamily="34" charset="0"/>
              </a:rPr>
              <a:t> of some tunable </a:t>
            </a:r>
            <a:r>
              <a:rPr lang="it-IT" dirty="0" err="1">
                <a:solidFill>
                  <a:schemeClr val="tx1"/>
                </a:solidFill>
                <a:latin typeface="Arial Rounded MT Bold" panose="020F0704030504030204" pitchFamily="34" charset="0"/>
              </a:rPr>
              <a:t>variables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starting</a:t>
            </a:r>
            <a:r>
              <a:rPr lang="it-IT" dirty="0">
                <a:solidFill>
                  <a:schemeClr val="tx1"/>
                </a:solidFill>
                <a:latin typeface="Arial Rounded MT Bold" panose="020F0704030504030204" pitchFamily="34" charset="0"/>
              </a:rPr>
              <a:t> water level, threshold, sampling rate and the </a:t>
            </a:r>
            <a:r>
              <a:rPr lang="it-IT" dirty="0" err="1">
                <a:solidFill>
                  <a:schemeClr val="tx1"/>
                </a:solidFill>
                <a:latin typeface="Arial Rounded MT Bold" panose="020F0704030504030204" pitchFamily="34" charset="0"/>
              </a:rPr>
              <a:t>number</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alarm</a:t>
            </a:r>
            <a:r>
              <a:rPr lang="it-IT" dirty="0">
                <a:solidFill>
                  <a:schemeClr val="tx1"/>
                </a:solidFill>
                <a:latin typeface="Arial Rounded MT Bold" panose="020F0704030504030204" pitchFamily="34" charset="0"/>
              </a:rPr>
              <a:t> events that </a:t>
            </a:r>
            <a:r>
              <a:rPr lang="it-IT" dirty="0" err="1">
                <a:solidFill>
                  <a:schemeClr val="tx1"/>
                </a:solidFill>
                <a:latin typeface="Arial Rounded MT Bold" panose="020F0704030504030204" pitchFamily="34" charset="0"/>
              </a:rPr>
              <a:t>need</a:t>
            </a:r>
            <a:r>
              <a:rPr lang="it-IT" dirty="0">
                <a:solidFill>
                  <a:schemeClr val="tx1"/>
                </a:solidFill>
                <a:latin typeface="Arial Rounded MT Bold" panose="020F0704030504030204" pitchFamily="34" charset="0"/>
              </a:rPr>
              <a:t> to be </a:t>
            </a:r>
            <a:r>
              <a:rPr lang="it-IT" dirty="0" err="1">
                <a:solidFill>
                  <a:schemeClr val="tx1"/>
                </a:solidFill>
                <a:latin typeface="Arial Rounded MT Bold" panose="020F0704030504030204" pitchFamily="34" charset="0"/>
              </a:rPr>
              <a:t>registered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before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sending</a:t>
            </a:r>
            <a:r>
              <a:rPr lang="it-IT" dirty="0">
                <a:solidFill>
                  <a:schemeClr val="tx1"/>
                </a:solidFill>
                <a:latin typeface="Arial Rounded MT Bold" panose="020F0704030504030204" pitchFamily="34" charset="0"/>
              </a:rPr>
              <a:t> an </a:t>
            </a:r>
            <a:r>
              <a:rPr lang="it-IT" dirty="0" err="1">
                <a:solidFill>
                  <a:schemeClr val="tx1"/>
                </a:solidFill>
                <a:latin typeface="Arial Rounded MT Bold" panose="020F0704030504030204" pitchFamily="34" charset="0"/>
              </a:rPr>
              <a:t>alert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message</a:t>
            </a:r>
            <a:r>
              <a:rPr lang="it-IT" dirty="0">
                <a:solidFill>
                  <a:schemeClr val="tx1"/>
                </a:solidFill>
                <a:latin typeface="Arial Rounded MT Bold" panose="020F0704030504030204" pitchFamily="34" charset="0"/>
              </a:rPr>
              <a:t> to the user. </a:t>
            </a:r>
            <a:r>
              <a:rPr lang="it-IT" dirty="0" err="1">
                <a:solidFill>
                  <a:schemeClr val="tx1"/>
                </a:solidFill>
                <a:latin typeface="Arial Rounded MT Bold" panose="020F0704030504030204" pitchFamily="34" charset="0"/>
              </a:rPr>
              <a:t>This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communication</a:t>
            </a:r>
            <a:r>
              <a:rPr lang="it-IT" dirty="0">
                <a:solidFill>
                  <a:schemeClr val="tx1"/>
                </a:solidFill>
                <a:latin typeface="Arial Rounded MT Bold" panose="020F0704030504030204" pitchFamily="34" charset="0"/>
              </a:rPr>
              <a:t> is </a:t>
            </a:r>
            <a:r>
              <a:rPr lang="it-IT" dirty="0" err="1">
                <a:solidFill>
                  <a:schemeClr val="tx1"/>
                </a:solidFill>
                <a:latin typeface="Arial Rounded MT Bold" panose="020F0704030504030204" pitchFamily="34" charset="0"/>
              </a:rPr>
              <a:t>managed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the MQTT </a:t>
            </a:r>
            <a:r>
              <a:rPr lang="it-IT" dirty="0" err="1">
                <a:solidFill>
                  <a:schemeClr val="tx1"/>
                </a:solidFill>
                <a:latin typeface="Arial Rounded MT Bold" panose="020F0704030504030204" pitchFamily="34" charset="0"/>
              </a:rPr>
              <a:t>protocol</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a:t>
            </a:r>
            <a:r>
              <a:rPr lang="it-IT" b="1" dirty="0">
                <a:solidFill>
                  <a:schemeClr val="tx1"/>
                </a:solidFill>
                <a:latin typeface="Arial Rounded MT Bold" panose="020F0704030504030204" pitchFamily="34" charset="0"/>
              </a:rPr>
              <a:t>HTTP   </a:t>
            </a:r>
          </a:p>
          <a:p>
            <a:pPr marL="0" indent="0">
              <a:buNone/>
            </a:pPr>
            <a:r>
              <a:rPr lang="it-IT" dirty="0">
                <a:solidFill>
                  <a:schemeClr val="tx1"/>
                </a:solidFill>
                <a:latin typeface="Arial Rounded MT Bold" panose="020F0704030504030204" pitchFamily="34" charset="0"/>
              </a:rPr>
              <a:t>The data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by the device is </a:t>
            </a:r>
            <a:r>
              <a:rPr lang="it-IT" dirty="0" err="1">
                <a:solidFill>
                  <a:schemeClr val="tx1"/>
                </a:solidFill>
                <a:latin typeface="Arial Rounded MT Bold" panose="020F0704030504030204" pitchFamily="34" charset="0"/>
              </a:rPr>
              <a:t>sent</a:t>
            </a:r>
            <a:r>
              <a:rPr lang="it-IT" dirty="0">
                <a:solidFill>
                  <a:schemeClr val="tx1"/>
                </a:solidFill>
                <a:latin typeface="Arial Rounded MT Bold" panose="020F0704030504030204" pitchFamily="34" charset="0"/>
              </a:rPr>
              <a:t> to a data proxy running on a PC </a:t>
            </a:r>
            <a:r>
              <a:rPr lang="it-IT" dirty="0" err="1">
                <a:solidFill>
                  <a:schemeClr val="tx1"/>
                </a:solidFill>
                <a:latin typeface="Arial Rounded MT Bold" panose="020F0704030504030204" pitchFamily="34" charset="0"/>
              </a:rPr>
              <a:t>through</a:t>
            </a:r>
            <a:r>
              <a:rPr lang="it-IT" dirty="0">
                <a:solidFill>
                  <a:schemeClr val="tx1"/>
                </a:solidFill>
                <a:latin typeface="Arial Rounded MT Bold" panose="020F0704030504030204" pitchFamily="34" charset="0"/>
              </a:rPr>
              <a:t> an HTTP post </a:t>
            </a:r>
            <a:r>
              <a:rPr lang="it-IT" dirty="0" err="1">
                <a:solidFill>
                  <a:schemeClr val="tx1"/>
                </a:solidFill>
                <a:latin typeface="Arial Rounded MT Bold" panose="020F0704030504030204" pitchFamily="34" charset="0"/>
              </a:rPr>
              <a:t>operation</a:t>
            </a:r>
            <a:r>
              <a:rPr lang="it-IT" dirty="0">
                <a:solidFill>
                  <a:schemeClr val="tx1"/>
                </a:solidFill>
                <a:latin typeface="Arial Rounded MT Bold" panose="020F0704030504030204" pitchFamily="34" charset="0"/>
              </a:rPr>
              <a:t> on a running server. Once the data </a:t>
            </a:r>
            <a:r>
              <a:rPr lang="it-IT" dirty="0" err="1">
                <a:solidFill>
                  <a:schemeClr val="tx1"/>
                </a:solidFill>
                <a:latin typeface="Arial Rounded MT Bold" panose="020F0704030504030204" pitchFamily="34" charset="0"/>
              </a:rPr>
              <a:t>arrive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it</a:t>
            </a:r>
            <a:r>
              <a:rPr lang="it-IT" dirty="0">
                <a:solidFill>
                  <a:schemeClr val="tx1"/>
                </a:solidFill>
                <a:latin typeface="Arial Rounded MT Bold" panose="020F0704030504030204" pitchFamily="34" charset="0"/>
              </a:rPr>
              <a:t> is </a:t>
            </a:r>
            <a:r>
              <a:rPr lang="it-IT" dirty="0" err="1">
                <a:solidFill>
                  <a:schemeClr val="tx1"/>
                </a:solidFill>
                <a:latin typeface="Arial Rounded MT Bold" panose="020F0704030504030204" pitchFamily="34" charset="0"/>
              </a:rPr>
              <a:t>stored</a:t>
            </a:r>
            <a:r>
              <a:rPr lang="it-IT" dirty="0">
                <a:solidFill>
                  <a:schemeClr val="tx1"/>
                </a:solidFill>
                <a:latin typeface="Arial Rounded MT Bold" panose="020F0704030504030204" pitchFamily="34" charset="0"/>
              </a:rPr>
              <a:t> in a database, and made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services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well</a:t>
            </a:r>
            <a:r>
              <a:rPr lang="it-IT" dirty="0">
                <a:solidFill>
                  <a:schemeClr val="tx1"/>
                </a:solidFill>
                <a:latin typeface="Arial Rounded MT Bold" panose="020F0704030504030204" pitchFamily="34" charset="0"/>
              </a:rPr>
              <a:t>.</a:t>
            </a:r>
          </a:p>
          <a:p>
            <a:pPr marL="0" indent="0">
              <a:buNone/>
            </a:pPr>
            <a:endParaRPr lang="it-IT" dirty="0">
              <a:solidFill>
                <a:schemeClr val="tx1"/>
              </a:solidFill>
              <a:latin typeface="Arial Rounded MT Bold" panose="020F0704030504030204" pitchFamily="34" charset="0"/>
            </a:endParaRPr>
          </a:p>
          <a:p>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30A2F57E-2FD6-581D-D056-310D8D1F4028}"/>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E4D1E833-963A-2F72-326D-1A643D66AF26}"/>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2061550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2D74F-8E1E-DFF4-3822-672B43DA5BD8}"/>
              </a:ext>
            </a:extLst>
          </p:cNvPr>
          <p:cNvSpPr>
            <a:spLocks noGrp="1"/>
          </p:cNvSpPr>
          <p:nvPr>
            <p:ph type="title"/>
          </p:nvPr>
        </p:nvSpPr>
        <p:spPr/>
        <p:txBody>
          <a:bodyPr/>
          <a:lstStyle/>
          <a:p>
            <a:r>
              <a:rPr lang="it-IT" b="1" dirty="0">
                <a:solidFill>
                  <a:schemeClr val="tx1"/>
                </a:solidFill>
              </a:rPr>
              <a:t>System Architecture	</a:t>
            </a:r>
            <a:endParaRPr lang="en-GB" dirty="0">
              <a:solidFill>
                <a:schemeClr val="tx1"/>
              </a:solidFill>
            </a:endParaRPr>
          </a:p>
        </p:txBody>
      </p:sp>
      <p:sp>
        <p:nvSpPr>
          <p:cNvPr id="3" name="Content Placeholder 2">
            <a:extLst>
              <a:ext uri="{FF2B5EF4-FFF2-40B4-BE49-F238E27FC236}">
                <a16:creationId xmlns:a16="http://schemas.microsoft.com/office/drawing/2014/main" id="{48EE3A38-527E-1614-D1AF-59370F6F7D10}"/>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is </a:t>
            </a:r>
            <a:r>
              <a:rPr lang="it-IT" dirty="0" err="1">
                <a:solidFill>
                  <a:schemeClr val="tx1"/>
                </a:solidFill>
                <a:latin typeface="Arial Rounded MT Bold" panose="020F0704030504030204" pitchFamily="34" charset="0"/>
              </a:rPr>
              <a:t>stored</a:t>
            </a:r>
            <a:r>
              <a:rPr lang="it-IT" dirty="0">
                <a:solidFill>
                  <a:schemeClr val="tx1"/>
                </a:solidFill>
                <a:latin typeface="Arial Rounded MT Bold" panose="020F0704030504030204" pitchFamily="34" charset="0"/>
              </a:rPr>
              <a:t> in an </a:t>
            </a:r>
            <a:r>
              <a:rPr lang="it-IT" u="sng" dirty="0">
                <a:solidFill>
                  <a:schemeClr val="tx1"/>
                </a:solidFill>
                <a:latin typeface="Arial Rounded MT Bold" panose="020F0704030504030204" pitchFamily="34" charset="0"/>
              </a:rPr>
              <a:t>InfluxDB</a:t>
            </a:r>
            <a:r>
              <a:rPr lang="it-IT" i="1" dirty="0">
                <a:solidFill>
                  <a:schemeClr val="tx1"/>
                </a:solidFill>
                <a:latin typeface="Arial Rounded MT Bold" panose="020F0704030504030204" pitchFamily="34" charset="0"/>
              </a:rPr>
              <a:t> </a:t>
            </a:r>
            <a:r>
              <a:rPr lang="it-IT" dirty="0">
                <a:solidFill>
                  <a:schemeClr val="tx1"/>
                </a:solidFill>
                <a:latin typeface="Arial Rounded MT Bold" panose="020F0704030504030204" pitchFamily="34" charset="0"/>
              </a:rPr>
              <a:t>and made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further</a:t>
            </a:r>
            <a:r>
              <a:rPr lang="it-IT" dirty="0">
                <a:solidFill>
                  <a:schemeClr val="tx1"/>
                </a:solidFill>
                <a:latin typeface="Arial Rounded MT Bold" panose="020F0704030504030204" pitchFamily="34" charset="0"/>
              </a:rPr>
              <a:t> data </a:t>
            </a:r>
            <a:r>
              <a:rPr lang="it-IT" dirty="0" err="1">
                <a:solidFill>
                  <a:schemeClr val="tx1"/>
                </a:solidFill>
                <a:latin typeface="Arial Rounded MT Bold" panose="020F0704030504030204" pitchFamily="34" charset="0"/>
              </a:rPr>
              <a:t>visualisation</a:t>
            </a:r>
            <a:r>
              <a:rPr lang="it-IT" dirty="0">
                <a:solidFill>
                  <a:schemeClr val="tx1"/>
                </a:solidFill>
                <a:latin typeface="Arial Rounded MT Bold" panose="020F0704030504030204" pitchFamily="34" charset="0"/>
              </a:rPr>
              <a:t> (</a:t>
            </a:r>
            <a:r>
              <a:rPr lang="it-IT" u="sng" dirty="0" err="1">
                <a:solidFill>
                  <a:schemeClr val="tx1"/>
                </a:solidFill>
                <a:latin typeface="Arial Rounded MT Bold" panose="020F0704030504030204" pitchFamily="34" charset="0"/>
              </a:rPr>
              <a:t>Grafana</a:t>
            </a:r>
            <a:r>
              <a:rPr lang="it-IT" dirty="0">
                <a:solidFill>
                  <a:schemeClr val="tx1"/>
                </a:solidFill>
                <a:latin typeface="Arial Rounded MT Bold" panose="020F0704030504030204" pitchFamily="34" charset="0"/>
              </a:rPr>
              <a:t>) or for </a:t>
            </a:r>
            <a:r>
              <a:rPr lang="it-IT" dirty="0" err="1">
                <a:solidFill>
                  <a:schemeClr val="tx1"/>
                </a:solidFill>
                <a:latin typeface="Arial Rounded MT Bold" panose="020F0704030504030204" pitchFamily="34" charset="0"/>
              </a:rPr>
              <a:t>generating</a:t>
            </a:r>
            <a:r>
              <a:rPr lang="it-IT" dirty="0">
                <a:solidFill>
                  <a:schemeClr val="tx1"/>
                </a:solidFill>
                <a:latin typeface="Arial Rounded MT Bold" panose="020F0704030504030204" pitchFamily="34" charset="0"/>
              </a:rPr>
              <a:t> forecast </a:t>
            </a:r>
            <a:r>
              <a:rPr lang="it-IT" dirty="0" err="1">
                <a:solidFill>
                  <a:schemeClr val="tx1"/>
                </a:solidFill>
                <a:latin typeface="Arial Rounded MT Bold" panose="020F0704030504030204" pitchFamily="34" charset="0"/>
              </a:rPr>
              <a:t>predictions</a:t>
            </a:r>
            <a:r>
              <a:rPr lang="it-IT" dirty="0">
                <a:solidFill>
                  <a:schemeClr val="tx1"/>
                </a:solidFill>
                <a:latin typeface="Arial Rounded MT Bold" panose="020F0704030504030204" pitchFamily="34" charset="0"/>
              </a:rPr>
              <a:t>. </a:t>
            </a:r>
          </a:p>
          <a:p>
            <a:r>
              <a:rPr lang="it-IT" dirty="0">
                <a:solidFill>
                  <a:schemeClr val="tx1"/>
                </a:solidFill>
                <a:latin typeface="Arial Rounded MT Bold" panose="020F0704030504030204" pitchFamily="34" charset="0"/>
              </a:rPr>
              <a:t>In </a:t>
            </a:r>
            <a:r>
              <a:rPr lang="it-IT" dirty="0" err="1">
                <a:solidFill>
                  <a:schemeClr val="tx1"/>
                </a:solidFill>
                <a:latin typeface="Arial Rounded MT Bold" panose="020F0704030504030204" pitchFamily="34" charset="0"/>
              </a:rPr>
              <a:t>particular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two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different</a:t>
            </a:r>
            <a:r>
              <a:rPr lang="it-IT" dirty="0">
                <a:solidFill>
                  <a:schemeClr val="tx1"/>
                </a:solidFill>
                <a:latin typeface="Arial Rounded MT Bold" panose="020F0704030504030204" pitchFamily="34" charset="0"/>
              </a:rPr>
              <a:t> forecast models have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implemented</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 </a:t>
            </a:r>
            <a:r>
              <a:rPr lang="it-IT" dirty="0" err="1">
                <a:solidFill>
                  <a:schemeClr val="tx1"/>
                </a:solidFill>
                <a:latin typeface="Arial Rounded MT Bold" panose="020F0704030504030204" pitchFamily="34" charset="0"/>
              </a:rPr>
              <a:t>simple</a:t>
            </a:r>
            <a:r>
              <a:rPr lang="it-IT" dirty="0">
                <a:solidFill>
                  <a:schemeClr val="tx1"/>
                </a:solidFill>
                <a:latin typeface="Arial Rounded MT Bold" panose="020F0704030504030204" pitchFamily="34" charset="0"/>
              </a:rPr>
              <a:t> model that </a:t>
            </a:r>
            <a:r>
              <a:rPr lang="it-IT" dirty="0" err="1">
                <a:solidFill>
                  <a:schemeClr val="tx1"/>
                </a:solidFill>
                <a:latin typeface="Arial Rounded MT Bold" panose="020F0704030504030204" pitchFamily="34" charset="0"/>
              </a:rPr>
              <a:t>estimates</a:t>
            </a:r>
            <a:r>
              <a:rPr lang="it-IT" dirty="0">
                <a:solidFill>
                  <a:schemeClr val="tx1"/>
                </a:solidFill>
                <a:latin typeface="Arial Rounded MT Bold" panose="020F0704030504030204" pitchFamily="34" charset="0"/>
              </a:rPr>
              <a:t> the water level </a:t>
            </a:r>
            <a:r>
              <a:rPr lang="it-IT" dirty="0" err="1">
                <a:solidFill>
                  <a:schemeClr val="tx1"/>
                </a:solidFill>
                <a:latin typeface="Arial Rounded MT Bold" panose="020F0704030504030204" pitchFamily="34" charset="0"/>
              </a:rPr>
              <a:t>assuming</a:t>
            </a:r>
            <a:r>
              <a:rPr lang="it-IT" dirty="0">
                <a:solidFill>
                  <a:schemeClr val="tx1"/>
                </a:solidFill>
                <a:latin typeface="Arial Rounded MT Bold" panose="020F0704030504030204" pitchFamily="34" charset="0"/>
              </a:rPr>
              <a:t> a </a:t>
            </a:r>
            <a:r>
              <a:rPr lang="it-IT" dirty="0" err="1">
                <a:solidFill>
                  <a:schemeClr val="tx1"/>
                </a:solidFill>
                <a:latin typeface="Arial Rounded MT Bold" panose="020F0704030504030204" pitchFamily="34" charset="0"/>
              </a:rPr>
              <a:t>costant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decrease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An </a:t>
            </a:r>
            <a:r>
              <a:rPr lang="it-IT" dirty="0" err="1">
                <a:solidFill>
                  <a:schemeClr val="tx1"/>
                </a:solidFill>
                <a:latin typeface="Arial Rounded MT Bold" panose="020F0704030504030204" pitchFamily="34" charset="0"/>
              </a:rPr>
              <a:t>updated</a:t>
            </a:r>
            <a:r>
              <a:rPr lang="it-IT" dirty="0">
                <a:solidFill>
                  <a:schemeClr val="tx1"/>
                </a:solidFill>
                <a:latin typeface="Arial Rounded MT Bold" panose="020F0704030504030204" pitchFamily="34" charset="0"/>
              </a:rPr>
              <a:t> model that also </a:t>
            </a:r>
            <a:r>
              <a:rPr lang="it-IT" dirty="0" err="1">
                <a:solidFill>
                  <a:schemeClr val="tx1"/>
                </a:solidFill>
                <a:latin typeface="Arial Rounded MT Bold" panose="020F0704030504030204" pitchFamily="34" charset="0"/>
              </a:rPr>
              <a:t>implement</a:t>
            </a:r>
            <a:r>
              <a:rPr lang="it-IT" dirty="0">
                <a:solidFill>
                  <a:schemeClr val="tx1"/>
                </a:solidFill>
                <a:latin typeface="Arial Rounded MT Bold" panose="020F0704030504030204" pitchFamily="34" charset="0"/>
              </a:rPr>
              <a:t> the data </a:t>
            </a:r>
            <a:r>
              <a:rPr lang="it-IT" dirty="0" err="1">
                <a:solidFill>
                  <a:schemeClr val="tx1"/>
                </a:solidFill>
                <a:latin typeface="Arial Rounded MT Bold" panose="020F0704030504030204" pitchFamily="34" charset="0"/>
              </a:rPr>
              <a:t>about</a:t>
            </a:r>
            <a:r>
              <a:rPr lang="it-IT" dirty="0">
                <a:solidFill>
                  <a:schemeClr val="tx1"/>
                </a:solidFill>
                <a:latin typeface="Arial Rounded MT Bold" panose="020F0704030504030204" pitchFamily="34" charset="0"/>
              </a:rPr>
              <a:t>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its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predictions</a:t>
            </a:r>
            <a:r>
              <a:rPr lang="it-IT" dirty="0">
                <a:solidFill>
                  <a:schemeClr val="tx1"/>
                </a:solidFill>
                <a:latin typeface="Arial Rounded MT Bold" panose="020F0704030504030204" pitchFamily="34" charset="0"/>
              </a:rPr>
              <a:t>.</a:t>
            </a:r>
          </a:p>
          <a:p>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9AA055C1-09D6-A9EC-02B1-BF0587B5DD37}"/>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70186F56-601B-96D6-911A-9EC76A6D8BAA}"/>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2100542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1DE65A0-B8E2-A800-5080-A168F4E30FCA}"/>
              </a:ext>
            </a:extLst>
          </p:cNvPr>
          <p:cNvSpPr>
            <a:spLocks noGrp="1"/>
          </p:cNvSpPr>
          <p:nvPr>
            <p:ph type="title"/>
          </p:nvPr>
        </p:nvSpPr>
        <p:spPr/>
        <p:txBody>
          <a:bodyPr/>
          <a:lstStyle/>
          <a:p>
            <a:r>
              <a:rPr lang="en-GB" b="1" dirty="0">
                <a:solidFill>
                  <a:schemeClr val="tx1"/>
                </a:solidFill>
              </a:rPr>
              <a:t>Implementation</a:t>
            </a:r>
          </a:p>
        </p:txBody>
      </p:sp>
      <p:sp>
        <p:nvSpPr>
          <p:cNvPr id="3" name="Segnaposto contenuto 2">
            <a:extLst>
              <a:ext uri="{FF2B5EF4-FFF2-40B4-BE49-F238E27FC236}">
                <a16:creationId xmlns:a16="http://schemas.microsoft.com/office/drawing/2014/main" id="{6D8AD4F7-BD12-2C61-2F48-EA7EFF841767}"/>
              </a:ext>
            </a:extLst>
          </p:cNvPr>
          <p:cNvSpPr>
            <a:spLocks noGrp="1"/>
          </p:cNvSpPr>
          <p:nvPr>
            <p:ph idx="1"/>
          </p:nvPr>
        </p:nvSpPr>
        <p:spPr/>
        <p:txBody>
          <a:bodyPr>
            <a:normAutofit lnSpcReduction="10000"/>
          </a:bodyPr>
          <a:lstStyle/>
          <a:p>
            <a:pPr marL="0" indent="0">
              <a:buNone/>
            </a:pPr>
            <a:r>
              <a:rPr lang="it-IT" dirty="0">
                <a:solidFill>
                  <a:schemeClr val="accent5">
                    <a:lumMod val="75000"/>
                  </a:schemeClr>
                </a:solidFill>
                <a:latin typeface="Arial Rounded MT Bold" panose="020F0704030504030204" pitchFamily="34" charset="0"/>
              </a:rPr>
              <a:t>ESP32</a:t>
            </a:r>
          </a:p>
          <a:p>
            <a:pPr marL="0" indent="0">
              <a:buNone/>
            </a:pPr>
            <a:r>
              <a:rPr lang="it-IT" dirty="0">
                <a:solidFill>
                  <a:schemeClr val="tx1"/>
                </a:solidFill>
                <a:latin typeface="Arial Rounded MT Bold" panose="020F0704030504030204" pitchFamily="34" charset="0"/>
              </a:rPr>
              <a:t>- The script code </a:t>
            </a:r>
            <a:r>
              <a:rPr lang="it-IT" dirty="0" err="1">
                <a:solidFill>
                  <a:schemeClr val="tx1"/>
                </a:solidFill>
                <a:latin typeface="Arial Rounded MT Bold" panose="020F0704030504030204" pitchFamily="34" charset="0"/>
              </a:rPr>
              <a:t>flashed</a:t>
            </a:r>
            <a:r>
              <a:rPr lang="it-IT" dirty="0">
                <a:solidFill>
                  <a:schemeClr val="tx1"/>
                </a:solidFill>
                <a:latin typeface="Arial Rounded MT Bold" panose="020F0704030504030204" pitchFamily="34" charset="0"/>
              </a:rPr>
              <a:t> on the ESP32 board </a:t>
            </a:r>
            <a:r>
              <a:rPr lang="it-IT" dirty="0" err="1">
                <a:solidFill>
                  <a:schemeClr val="tx1"/>
                </a:solidFill>
                <a:latin typeface="Arial Rounded MT Bold" panose="020F0704030504030204" pitchFamily="34" charset="0"/>
              </a:rPr>
              <a:t>has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developed</a:t>
            </a:r>
            <a:r>
              <a:rPr lang="it-IT" dirty="0">
                <a:solidFill>
                  <a:schemeClr val="tx1"/>
                </a:solidFill>
                <a:latin typeface="Arial Rounded MT Bold" panose="020F0704030504030204" pitchFamily="34" charset="0"/>
              </a:rPr>
              <a:t> in C++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ArduinoIDE</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order</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of the </a:t>
            </a:r>
            <a:r>
              <a:rPr lang="it-IT" dirty="0" err="1">
                <a:solidFill>
                  <a:schemeClr val="tx1"/>
                </a:solidFill>
                <a:latin typeface="Arial Rounded MT Bold" panose="020F0704030504030204" pitchFamily="34" charset="0"/>
              </a:rPr>
              <a:t>transimission</a:t>
            </a:r>
            <a:r>
              <a:rPr lang="it-IT" dirty="0">
                <a:solidFill>
                  <a:schemeClr val="tx1"/>
                </a:solidFill>
                <a:latin typeface="Arial Rounded MT Bold" panose="020F0704030504030204" pitchFamily="34" charset="0"/>
              </a:rPr>
              <a:t>, a connection to an NTP server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get</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epoch</a:t>
            </a:r>
            <a:r>
              <a:rPr lang="it-IT" dirty="0">
                <a:solidFill>
                  <a:schemeClr val="tx1"/>
                </a:solidFill>
                <a:latin typeface="Arial Rounded MT Bold" panose="020F0704030504030204" pitchFamily="34" charset="0"/>
              </a:rPr>
              <a:t> time;</a:t>
            </a:r>
          </a:p>
          <a:p>
            <a:pPr marL="0" indent="0">
              <a:buNone/>
            </a:pPr>
            <a:r>
              <a:rPr lang="it-IT" dirty="0">
                <a:solidFill>
                  <a:schemeClr val="tx1"/>
                </a:solidFill>
                <a:latin typeface="Arial Rounded MT Bold" panose="020F0704030504030204" pitchFamily="34" charset="0"/>
              </a:rPr>
              <a:t>- Once the board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connected</a:t>
            </a:r>
            <a:r>
              <a:rPr lang="it-IT" dirty="0">
                <a:solidFill>
                  <a:schemeClr val="tx1"/>
                </a:solidFill>
                <a:latin typeface="Arial Rounded MT Bold" panose="020F0704030504030204" pitchFamily="34" charset="0"/>
              </a:rPr>
              <a:t> to the WiFi, a </a:t>
            </a:r>
            <a:r>
              <a:rPr lang="it-IT" dirty="0" err="1">
                <a:solidFill>
                  <a:schemeClr val="tx1"/>
                </a:solidFill>
                <a:latin typeface="Arial Rounded MT Bold" panose="020F0704030504030204" pitchFamily="34" charset="0"/>
              </a:rPr>
              <a:t>tentative</a:t>
            </a:r>
            <a:r>
              <a:rPr lang="it-IT" dirty="0">
                <a:solidFill>
                  <a:schemeClr val="tx1"/>
                </a:solidFill>
                <a:latin typeface="Arial Rounded MT Bold" panose="020F0704030504030204" pitchFamily="34" charset="0"/>
              </a:rPr>
              <a:t> connection to the MQTT broker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Once </a:t>
            </a:r>
            <a:r>
              <a:rPr lang="it-IT" dirty="0" err="1">
                <a:solidFill>
                  <a:schemeClr val="tx1"/>
                </a:solidFill>
                <a:latin typeface="Arial Rounded MT Bold" panose="020F0704030504030204" pitchFamily="34" charset="0"/>
              </a:rPr>
              <a:t>succesfull</a:t>
            </a:r>
            <a:r>
              <a:rPr lang="it-IT" dirty="0">
                <a:solidFill>
                  <a:schemeClr val="tx1"/>
                </a:solidFill>
                <a:latin typeface="Arial Rounded MT Bold" panose="020F0704030504030204" pitchFamily="34" charset="0"/>
              </a:rPr>
              <a:t>, the MQTT client </a:t>
            </a:r>
            <a:r>
              <a:rPr lang="it-IT" dirty="0" err="1">
                <a:solidFill>
                  <a:schemeClr val="tx1"/>
                </a:solidFill>
                <a:latin typeface="Arial Rounded MT Bold" panose="020F0704030504030204" pitchFamily="34" charset="0"/>
              </a:rPr>
              <a:t>subscribed</a:t>
            </a:r>
            <a:r>
              <a:rPr lang="it-IT" dirty="0">
                <a:solidFill>
                  <a:schemeClr val="tx1"/>
                </a:solidFill>
                <a:latin typeface="Arial Rounded MT Bold" panose="020F0704030504030204" pitchFamily="34" charset="0"/>
              </a:rPr>
              <a:t> to 4 </a:t>
            </a:r>
            <a:r>
              <a:rPr lang="it-IT" dirty="0" err="1">
                <a:solidFill>
                  <a:schemeClr val="tx1"/>
                </a:solidFill>
                <a:latin typeface="Arial Rounded MT Bold" panose="020F0704030504030204" pitchFamily="34" charset="0"/>
              </a:rPr>
              <a:t>topics</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Lastly</a:t>
            </a:r>
            <a:r>
              <a:rPr lang="it-IT" dirty="0">
                <a:solidFill>
                  <a:schemeClr val="tx1"/>
                </a:solidFill>
                <a:latin typeface="Arial Rounded MT Bold" panose="020F0704030504030204" pitchFamily="34" charset="0"/>
              </a:rPr>
              <a:t>, the boards posts 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to an HTTP endpoint after </a:t>
            </a:r>
            <a:r>
              <a:rPr lang="it-IT" dirty="0" err="1">
                <a:solidFill>
                  <a:schemeClr val="tx1"/>
                </a:solidFill>
                <a:latin typeface="Arial Rounded MT Bold" panose="020F0704030504030204" pitchFamily="34" charset="0"/>
              </a:rPr>
              <a:t>each</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measurement</a:t>
            </a:r>
            <a:r>
              <a:rPr lang="it-IT" dirty="0">
                <a:solidFill>
                  <a:schemeClr val="tx1"/>
                </a:solidFill>
                <a:latin typeface="Arial Rounded MT Bold" panose="020F0704030504030204" pitchFamily="34" charset="0"/>
              </a:rPr>
              <a:t>.</a:t>
            </a:r>
          </a:p>
          <a:p>
            <a:pPr marL="0" indent="0">
              <a:buNone/>
            </a:pPr>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BB87C133-1D9F-1C09-E40E-9D7D8EEF75AD}"/>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00A213C0-C199-5D36-0A9C-413DECC64D58}"/>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248902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a:xfrm>
            <a:off x="1097280" y="2108201"/>
            <a:ext cx="6317018" cy="3760891"/>
          </a:xfrm>
        </p:spPr>
        <p:txBody>
          <a:bodyPr>
            <a:normAutofit lnSpcReduction="10000"/>
          </a:bodyPr>
          <a:lstStyle/>
          <a:p>
            <a:r>
              <a:rPr lang="it-IT" dirty="0">
                <a:solidFill>
                  <a:schemeClr val="accent5">
                    <a:lumMod val="75000"/>
                  </a:schemeClr>
                </a:solidFill>
                <a:latin typeface="Arial Rounded MT Bold" panose="020F0704030504030204" pitchFamily="34" charset="0"/>
              </a:rPr>
              <a:t>MQTT</a:t>
            </a:r>
          </a:p>
          <a:p>
            <a:r>
              <a:rPr lang="it-IT" dirty="0">
                <a:solidFill>
                  <a:schemeClr val="tx1"/>
                </a:solidFill>
                <a:latin typeface="Arial Rounded MT Bold" panose="020F0704030504030204" pitchFamily="34" charset="0"/>
              </a:rPr>
              <a:t>- The MQTT pub/sub </a:t>
            </a:r>
            <a:r>
              <a:rPr lang="it-IT" dirty="0" err="1">
                <a:solidFill>
                  <a:schemeClr val="tx1"/>
                </a:solidFill>
                <a:latin typeface="Arial Rounded MT Bold" panose="020F0704030504030204" pitchFamily="34" charset="0"/>
              </a:rPr>
              <a:t>communication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realised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Mosquitto</a:t>
            </a:r>
            <a:r>
              <a:rPr lang="it-IT" dirty="0">
                <a:solidFill>
                  <a:schemeClr val="tx1"/>
                </a:solidFill>
                <a:latin typeface="Arial Rounded MT Bold" panose="020F0704030504030204" pitchFamily="34" charset="0"/>
              </a:rPr>
              <a:t> Broker;</a:t>
            </a:r>
          </a:p>
          <a:p>
            <a:r>
              <a:rPr lang="it-IT" dirty="0">
                <a:solidFill>
                  <a:schemeClr val="tx1"/>
                </a:solidFill>
                <a:latin typeface="Arial Rounded MT Bold" panose="020F0704030504030204" pitchFamily="34" charset="0"/>
              </a:rPr>
              <a:t>- MQTT Explorer acts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pub client/remote controller to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starting</a:t>
            </a:r>
            <a:r>
              <a:rPr lang="it-IT" dirty="0">
                <a:solidFill>
                  <a:schemeClr val="tx1"/>
                </a:solidFill>
                <a:latin typeface="Arial Rounded MT Bold" panose="020F0704030504030204" pitchFamily="34" charset="0"/>
              </a:rPr>
              <a:t>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threshold</a:t>
            </a:r>
            <a:r>
              <a:rPr lang="it-IT" dirty="0">
                <a:solidFill>
                  <a:schemeClr val="tx1"/>
                </a:solidFill>
                <a:latin typeface="Arial Rounded MT Bold" panose="020F0704030504030204" pitchFamily="34" charset="0"/>
              </a:rPr>
              <a:t>, sampling rate and </a:t>
            </a:r>
            <a:r>
              <a:rPr lang="it-IT" dirty="0" err="1">
                <a:solidFill>
                  <a:schemeClr val="tx1"/>
                </a:solidFill>
                <a:latin typeface="Arial Rounded MT Bold" panose="020F0704030504030204" pitchFamily="34" charset="0"/>
              </a:rPr>
              <a:t>alarm</a:t>
            </a:r>
            <a:r>
              <a:rPr lang="it-IT" dirty="0">
                <a:solidFill>
                  <a:schemeClr val="tx1"/>
                </a:solidFill>
                <a:latin typeface="Arial Rounded MT Bold" panose="020F0704030504030204" pitchFamily="34" charset="0"/>
              </a:rPr>
              <a:t> counter;</a:t>
            </a:r>
          </a:p>
          <a:p>
            <a:r>
              <a:rPr lang="it-IT" dirty="0">
                <a:solidFill>
                  <a:schemeClr val="tx1"/>
                </a:solidFill>
                <a:latin typeface="Arial Rounded MT Bold" panose="020F0704030504030204" pitchFamily="34" charset="0"/>
              </a:rPr>
              <a:t>- Once a new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published</a:t>
            </a:r>
            <a:r>
              <a:rPr lang="it-IT" dirty="0">
                <a:solidFill>
                  <a:schemeClr val="tx1"/>
                </a:solidFill>
                <a:latin typeface="Arial Rounded MT Bold" panose="020F0704030504030204" pitchFamily="34" charset="0"/>
              </a:rPr>
              <a:t> in one of the 4 </a:t>
            </a:r>
            <a:r>
              <a:rPr lang="it-IT" dirty="0" err="1">
                <a:solidFill>
                  <a:schemeClr val="tx1"/>
                </a:solidFill>
                <a:latin typeface="Arial Rounded MT Bold" panose="020F0704030504030204" pitchFamily="34" charset="0"/>
              </a:rPr>
              <a:t>topics</a:t>
            </a:r>
            <a:r>
              <a:rPr lang="it-IT" dirty="0">
                <a:solidFill>
                  <a:schemeClr val="tx1"/>
                </a:solidFill>
                <a:latin typeface="Arial Rounded MT Bold" panose="020F0704030504030204" pitchFamily="34" charset="0"/>
              </a:rPr>
              <a:t> (ex. esp32/</a:t>
            </a:r>
            <a:r>
              <a:rPr lang="it-IT" dirty="0" err="1">
                <a:solidFill>
                  <a:schemeClr val="tx1"/>
                </a:solidFill>
                <a:latin typeface="Arial Rounded MT Bold" panose="020F0704030504030204" pitchFamily="34" charset="0"/>
              </a:rPr>
              <a:t>calibration</a:t>
            </a:r>
            <a:r>
              <a:rPr lang="it-IT" dirty="0">
                <a:solidFill>
                  <a:schemeClr val="tx1"/>
                </a:solidFill>
                <a:latin typeface="Arial Rounded MT Bold" panose="020F0704030504030204" pitchFamily="34" charset="0"/>
              </a:rPr>
              <a:t>), the boards </a:t>
            </a:r>
            <a:r>
              <a:rPr lang="it-IT" dirty="0" err="1">
                <a:solidFill>
                  <a:schemeClr val="tx1"/>
                </a:solidFill>
                <a:latin typeface="Arial Rounded MT Bold" panose="020F0704030504030204" pitchFamily="34" charset="0"/>
              </a:rPr>
              <a:t>reads</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message</a:t>
            </a:r>
            <a:r>
              <a:rPr lang="it-IT" dirty="0">
                <a:solidFill>
                  <a:schemeClr val="tx1"/>
                </a:solidFill>
                <a:latin typeface="Arial Rounded MT Bold" panose="020F0704030504030204" pitchFamily="34" charset="0"/>
              </a:rPr>
              <a:t> and sets the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of the </a:t>
            </a:r>
            <a:r>
              <a:rPr lang="it-IT" dirty="0" err="1">
                <a:solidFill>
                  <a:schemeClr val="tx1"/>
                </a:solidFill>
                <a:latin typeface="Arial Rounded MT Bold" panose="020F0704030504030204" pitchFamily="34" charset="0"/>
              </a:rPr>
              <a:t>corresponding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parameter</a:t>
            </a:r>
            <a:r>
              <a:rPr lang="it-IT" dirty="0">
                <a:solidFill>
                  <a:schemeClr val="tx1"/>
                </a:solidFill>
                <a:latin typeface="Arial Rounded MT Bold" panose="020F0704030504030204" pitchFamily="34" charset="0"/>
              </a:rPr>
              <a:t>.</a:t>
            </a: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8</a:t>
            </a:fld>
            <a:endParaRPr lang="en-US" dirty="0"/>
          </a:p>
        </p:txBody>
      </p:sp>
      <p:pic>
        <p:nvPicPr>
          <p:cNvPr id="9" name="Picture 8">
            <a:extLst>
              <a:ext uri="{FF2B5EF4-FFF2-40B4-BE49-F238E27FC236}">
                <a16:creationId xmlns:a16="http://schemas.microsoft.com/office/drawing/2014/main" id="{7F64C0D1-33AA-4D0F-1404-A642DC35CEAE}"/>
              </a:ext>
            </a:extLst>
          </p:cNvPr>
          <p:cNvPicPr>
            <a:picLocks noChangeAspect="1"/>
          </p:cNvPicPr>
          <p:nvPr/>
        </p:nvPicPr>
        <p:blipFill>
          <a:blip r:embed="rId2"/>
          <a:stretch>
            <a:fillRect/>
          </a:stretch>
        </p:blipFill>
        <p:spPr>
          <a:xfrm>
            <a:off x="7491870" y="5521536"/>
            <a:ext cx="4217957" cy="476447"/>
          </a:xfrm>
          <a:prstGeom prst="rect">
            <a:avLst/>
          </a:prstGeom>
        </p:spPr>
      </p:pic>
      <p:pic>
        <p:nvPicPr>
          <p:cNvPr id="11" name="Picture 10">
            <a:extLst>
              <a:ext uri="{FF2B5EF4-FFF2-40B4-BE49-F238E27FC236}">
                <a16:creationId xmlns:a16="http://schemas.microsoft.com/office/drawing/2014/main" id="{E1C8E886-99D0-E397-79E9-CCF2A845E77A}"/>
              </a:ext>
            </a:extLst>
          </p:cNvPr>
          <p:cNvPicPr>
            <a:picLocks noChangeAspect="1"/>
          </p:cNvPicPr>
          <p:nvPr/>
        </p:nvPicPr>
        <p:blipFill>
          <a:blip r:embed="rId3"/>
          <a:stretch>
            <a:fillRect/>
          </a:stretch>
        </p:blipFill>
        <p:spPr>
          <a:xfrm>
            <a:off x="7856717" y="2108201"/>
            <a:ext cx="3384272" cy="2465684"/>
          </a:xfrm>
          <a:prstGeom prst="rect">
            <a:avLst/>
          </a:prstGeom>
        </p:spPr>
      </p:pic>
      <p:sp>
        <p:nvSpPr>
          <p:cNvPr id="12" name="Arrow: Down 11">
            <a:extLst>
              <a:ext uri="{FF2B5EF4-FFF2-40B4-BE49-F238E27FC236}">
                <a16:creationId xmlns:a16="http://schemas.microsoft.com/office/drawing/2014/main" id="{E968B236-376A-851C-9DDE-A9DDEB63D53E}"/>
              </a:ext>
            </a:extLst>
          </p:cNvPr>
          <p:cNvSpPr/>
          <p:nvPr/>
        </p:nvSpPr>
        <p:spPr>
          <a:xfrm>
            <a:off x="9310664" y="4698124"/>
            <a:ext cx="554045" cy="738727"/>
          </a:xfrm>
          <a:prstGeom prst="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15276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a:xfrm>
            <a:off x="1097281" y="2108201"/>
            <a:ext cx="6189088" cy="3760891"/>
          </a:xfrm>
        </p:spPr>
        <p:txBody>
          <a:bodyPr>
            <a:normAutofit fontScale="92500" lnSpcReduction="20000"/>
          </a:bodyPr>
          <a:lstStyle/>
          <a:p>
            <a:r>
              <a:rPr lang="it-IT" dirty="0">
                <a:solidFill>
                  <a:schemeClr val="accent5">
                    <a:lumMod val="75000"/>
                  </a:schemeClr>
                </a:solidFill>
                <a:latin typeface="Arial Rounded MT Bold" panose="020F0704030504030204" pitchFamily="34" charset="0"/>
              </a:rPr>
              <a:t>HTTP</a:t>
            </a:r>
          </a:p>
          <a:p>
            <a:r>
              <a:rPr lang="it-IT" dirty="0">
                <a:solidFill>
                  <a:schemeClr val="tx1">
                    <a:lumMod val="95000"/>
                    <a:lumOff val="5000"/>
                  </a:schemeClr>
                </a:solidFill>
                <a:latin typeface="Arial Rounded MT Bold" panose="020F0704030504030204" pitchFamily="34" charset="0"/>
              </a:rPr>
              <a:t>- I </a:t>
            </a:r>
            <a:r>
              <a:rPr lang="it-IT" dirty="0" err="1">
                <a:solidFill>
                  <a:schemeClr val="tx1">
                    <a:lumMod val="95000"/>
                    <a:lumOff val="5000"/>
                  </a:schemeClr>
                </a:solidFill>
                <a:latin typeface="Arial Rounded MT Bold" panose="020F0704030504030204" pitchFamily="34" charset="0"/>
              </a:rPr>
              <a:t>have</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decided</a:t>
            </a:r>
            <a:r>
              <a:rPr lang="it-IT" dirty="0">
                <a:solidFill>
                  <a:schemeClr val="tx1">
                    <a:lumMod val="95000"/>
                    <a:lumOff val="5000"/>
                  </a:schemeClr>
                </a:solidFill>
                <a:latin typeface="Arial Rounded MT Bold" panose="020F0704030504030204" pitchFamily="34" charset="0"/>
              </a:rPr>
              <a:t> to work with HTTP due to some </a:t>
            </a:r>
            <a:r>
              <a:rPr lang="it-IT" dirty="0" err="1">
                <a:solidFill>
                  <a:schemeClr val="tx1">
                    <a:lumMod val="95000"/>
                    <a:lumOff val="5000"/>
                  </a:schemeClr>
                </a:solidFill>
                <a:latin typeface="Arial Rounded MT Bold" panose="020F0704030504030204" pitchFamily="34" charset="0"/>
              </a:rPr>
              <a:t>issues</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arised</a:t>
            </a:r>
            <a:r>
              <a:rPr lang="it-IT" dirty="0">
                <a:solidFill>
                  <a:schemeClr val="tx1">
                    <a:lumMod val="95000"/>
                    <a:lumOff val="5000"/>
                  </a:schemeClr>
                </a:solidFill>
                <a:latin typeface="Arial Rounded MT Bold" panose="020F0704030504030204" pitchFamily="34" charset="0"/>
              </a:rPr>
              <a:t> with </a:t>
            </a:r>
            <a:r>
              <a:rPr lang="it-IT" dirty="0" err="1">
                <a:solidFill>
                  <a:schemeClr val="tx1">
                    <a:lumMod val="95000"/>
                    <a:lumOff val="5000"/>
                  </a:schemeClr>
                </a:solidFill>
                <a:latin typeface="Arial Rounded MT Bold" panose="020F0704030504030204" pitchFamily="34" charset="0"/>
              </a:rPr>
              <a:t>CoAP</a:t>
            </a:r>
            <a:r>
              <a:rPr lang="it-IT" dirty="0">
                <a:solidFill>
                  <a:schemeClr val="tx1">
                    <a:lumMod val="95000"/>
                    <a:lumOff val="5000"/>
                  </a:schemeClr>
                </a:solidFill>
                <a:latin typeface="Arial Rounded MT Bold" panose="020F0704030504030204" pitchFamily="34" charset="0"/>
              </a:rPr>
              <a:t>;</a:t>
            </a:r>
          </a:p>
          <a:p>
            <a:r>
              <a:rPr lang="it-IT" dirty="0">
                <a:solidFill>
                  <a:schemeClr val="tx1">
                    <a:lumMod val="95000"/>
                    <a:lumOff val="5000"/>
                  </a:schemeClr>
                </a:solidFill>
                <a:latin typeface="Arial Rounded MT Bold" panose="020F0704030504030204" pitchFamily="34" charset="0"/>
              </a:rPr>
              <a:t>- The </a:t>
            </a:r>
            <a:r>
              <a:rPr lang="it-IT" dirty="0" err="1">
                <a:solidFill>
                  <a:schemeClr val="tx1">
                    <a:lumMod val="95000"/>
                    <a:lumOff val="5000"/>
                  </a:schemeClr>
                </a:solidFill>
                <a:latin typeface="Arial Rounded MT Bold" panose="020F0704030504030204" pitchFamily="34" charset="0"/>
              </a:rPr>
              <a:t>receiving</a:t>
            </a:r>
            <a:r>
              <a:rPr lang="it-IT" dirty="0">
                <a:solidFill>
                  <a:schemeClr val="tx1">
                    <a:lumMod val="95000"/>
                    <a:lumOff val="5000"/>
                  </a:schemeClr>
                </a:solidFill>
                <a:latin typeface="Arial Rounded MT Bold" panose="020F0704030504030204" pitchFamily="34" charset="0"/>
              </a:rPr>
              <a:t> endpoints </a:t>
            </a:r>
            <a:r>
              <a:rPr lang="it-IT" dirty="0" err="1">
                <a:solidFill>
                  <a:schemeClr val="tx1">
                    <a:lumMod val="95000"/>
                    <a:lumOff val="5000"/>
                  </a:schemeClr>
                </a:solidFill>
                <a:latin typeface="Arial Rounded MT Bold" panose="020F0704030504030204" pitchFamily="34" charset="0"/>
              </a:rPr>
              <a:t>has</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been</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developed</a:t>
            </a:r>
            <a:r>
              <a:rPr lang="it-IT" dirty="0">
                <a:solidFill>
                  <a:schemeClr val="tx1">
                    <a:lumMod val="95000"/>
                    <a:lumOff val="5000"/>
                  </a:schemeClr>
                </a:solidFill>
                <a:latin typeface="Arial Rounded MT Bold" panose="020F0704030504030204" pitchFamily="34" charset="0"/>
              </a:rPr>
              <a:t> in Python </a:t>
            </a:r>
            <a:r>
              <a:rPr lang="it-IT" dirty="0" err="1">
                <a:solidFill>
                  <a:schemeClr val="tx1">
                    <a:lumMod val="95000"/>
                    <a:lumOff val="5000"/>
                  </a:schemeClr>
                </a:solidFill>
                <a:latin typeface="Arial Rounded MT Bold" panose="020F0704030504030204" pitchFamily="34" charset="0"/>
              </a:rPr>
              <a:t>using</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FastIP</a:t>
            </a:r>
            <a:r>
              <a:rPr lang="it-IT" dirty="0">
                <a:solidFill>
                  <a:schemeClr val="tx1">
                    <a:lumMod val="95000"/>
                    <a:lumOff val="5000"/>
                  </a:schemeClr>
                </a:solidFill>
                <a:latin typeface="Arial Rounded MT Bold" panose="020F0704030504030204" pitchFamily="34" charset="0"/>
              </a:rPr>
              <a:t> and </a:t>
            </a:r>
            <a:r>
              <a:rPr lang="it-IT" dirty="0" err="1">
                <a:solidFill>
                  <a:schemeClr val="tx1">
                    <a:lumMod val="95000"/>
                    <a:lumOff val="5000"/>
                  </a:schemeClr>
                </a:solidFill>
                <a:latin typeface="Arial Rounded MT Bold" panose="020F0704030504030204" pitchFamily="34" charset="0"/>
              </a:rPr>
              <a:t>Uvicorn</a:t>
            </a:r>
            <a:r>
              <a:rPr lang="it-IT" dirty="0">
                <a:solidFill>
                  <a:schemeClr val="tx1">
                    <a:lumMod val="95000"/>
                    <a:lumOff val="5000"/>
                  </a:schemeClr>
                </a:solidFill>
                <a:latin typeface="Arial Rounded MT Bold" panose="020F0704030504030204" pitchFamily="34" charset="0"/>
              </a:rPr>
              <a:t>;</a:t>
            </a:r>
          </a:p>
          <a:p>
            <a:r>
              <a:rPr lang="it-IT" dirty="0">
                <a:solidFill>
                  <a:schemeClr val="tx1">
                    <a:lumMod val="95000"/>
                    <a:lumOff val="5000"/>
                  </a:schemeClr>
                </a:solidFill>
                <a:latin typeface="Arial Rounded MT Bold" panose="020F0704030504030204" pitchFamily="34" charset="0"/>
              </a:rPr>
              <a:t>- The data </a:t>
            </a:r>
            <a:r>
              <a:rPr lang="it-IT" dirty="0" err="1">
                <a:solidFill>
                  <a:schemeClr val="tx1">
                    <a:lumMod val="95000"/>
                    <a:lumOff val="5000"/>
                  </a:schemeClr>
                </a:solidFill>
                <a:latin typeface="Arial Rounded MT Bold" panose="020F0704030504030204" pitchFamily="34" charset="0"/>
              </a:rPr>
              <a:t>collected</a:t>
            </a:r>
            <a:r>
              <a:rPr lang="it-IT" dirty="0">
                <a:solidFill>
                  <a:schemeClr val="tx1">
                    <a:lumMod val="95000"/>
                    <a:lumOff val="5000"/>
                  </a:schemeClr>
                </a:solidFill>
                <a:latin typeface="Arial Rounded MT Bold" panose="020F0704030504030204" pitchFamily="34" charset="0"/>
              </a:rPr>
              <a:t> by the </a:t>
            </a:r>
            <a:r>
              <a:rPr lang="it-IT" dirty="0" err="1">
                <a:solidFill>
                  <a:schemeClr val="tx1">
                    <a:lumMod val="95000"/>
                    <a:lumOff val="5000"/>
                  </a:schemeClr>
                </a:solidFill>
                <a:latin typeface="Arial Rounded MT Bold" panose="020F0704030504030204" pitchFamily="34" charset="0"/>
              </a:rPr>
              <a:t>sensors</a:t>
            </a:r>
            <a:r>
              <a:rPr lang="it-IT" dirty="0">
                <a:solidFill>
                  <a:schemeClr val="tx1">
                    <a:lumMod val="95000"/>
                    <a:lumOff val="5000"/>
                  </a:schemeClr>
                </a:solidFill>
                <a:latin typeface="Arial Rounded MT Bold" panose="020F0704030504030204" pitchFamily="34" charset="0"/>
              </a:rPr>
              <a:t> are </a:t>
            </a:r>
            <a:r>
              <a:rPr lang="it-IT" dirty="0" err="1">
                <a:solidFill>
                  <a:schemeClr val="tx1">
                    <a:lumMod val="95000"/>
                    <a:lumOff val="5000"/>
                  </a:schemeClr>
                </a:solidFill>
                <a:latin typeface="Arial Rounded MT Bold" panose="020F0704030504030204" pitchFamily="34" charset="0"/>
              </a:rPr>
              <a:t>then</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transfered</a:t>
            </a:r>
            <a:r>
              <a:rPr lang="it-IT" dirty="0">
                <a:solidFill>
                  <a:schemeClr val="tx1">
                    <a:lumMod val="95000"/>
                    <a:lumOff val="5000"/>
                  </a:schemeClr>
                </a:solidFill>
                <a:latin typeface="Arial Rounded MT Bold" panose="020F0704030504030204" pitchFamily="34" charset="0"/>
              </a:rPr>
              <a:t> to the data proxy </a:t>
            </a:r>
            <a:r>
              <a:rPr lang="it-IT" dirty="0" err="1">
                <a:solidFill>
                  <a:schemeClr val="tx1">
                    <a:lumMod val="95000"/>
                    <a:lumOff val="5000"/>
                  </a:schemeClr>
                </a:solidFill>
                <a:latin typeface="Arial Rounded MT Bold" panose="020F0704030504030204" pitchFamily="34" charset="0"/>
              </a:rPr>
              <a:t>through</a:t>
            </a:r>
            <a:r>
              <a:rPr lang="it-IT" dirty="0">
                <a:solidFill>
                  <a:schemeClr val="tx1">
                    <a:lumMod val="95000"/>
                    <a:lumOff val="5000"/>
                  </a:schemeClr>
                </a:solidFill>
                <a:latin typeface="Arial Rounded MT Bold" panose="020F0704030504030204" pitchFamily="34" charset="0"/>
              </a:rPr>
              <a:t> an HTTP post </a:t>
            </a:r>
            <a:r>
              <a:rPr lang="it-IT" dirty="0" err="1">
                <a:solidFill>
                  <a:schemeClr val="tx1">
                    <a:lumMod val="95000"/>
                    <a:lumOff val="5000"/>
                  </a:schemeClr>
                </a:solidFill>
                <a:latin typeface="Arial Rounded MT Bold" panose="020F0704030504030204" pitchFamily="34" charset="0"/>
              </a:rPr>
              <a:t>performed</a:t>
            </a:r>
            <a:r>
              <a:rPr lang="it-IT" dirty="0">
                <a:solidFill>
                  <a:schemeClr val="tx1">
                    <a:lumMod val="95000"/>
                    <a:lumOff val="5000"/>
                  </a:schemeClr>
                </a:solidFill>
                <a:latin typeface="Arial Rounded MT Bold" panose="020F0704030504030204" pitchFamily="34" charset="0"/>
              </a:rPr>
              <a:t> by the ESP32 client;</a:t>
            </a:r>
          </a:p>
          <a:p>
            <a:r>
              <a:rPr lang="it-IT" dirty="0">
                <a:solidFill>
                  <a:schemeClr val="tx1">
                    <a:lumMod val="95000"/>
                    <a:lumOff val="5000"/>
                  </a:schemeClr>
                </a:solidFill>
                <a:latin typeface="Arial Rounded MT Bold" panose="020F0704030504030204" pitchFamily="34" charset="0"/>
              </a:rPr>
              <a:t>- Once the data </a:t>
            </a:r>
            <a:r>
              <a:rPr lang="it-IT" dirty="0" err="1">
                <a:solidFill>
                  <a:schemeClr val="tx1">
                    <a:lumMod val="95000"/>
                    <a:lumOff val="5000"/>
                  </a:schemeClr>
                </a:solidFill>
                <a:latin typeface="Arial Rounded MT Bold" panose="020F0704030504030204" pitchFamily="34" charset="0"/>
              </a:rPr>
              <a:t>arrive</a:t>
            </a:r>
            <a:r>
              <a:rPr lang="it-IT" dirty="0">
                <a:solidFill>
                  <a:schemeClr val="tx1">
                    <a:lumMod val="95000"/>
                    <a:lumOff val="5000"/>
                  </a:schemeClr>
                </a:solidFill>
                <a:latin typeface="Arial Rounded MT Bold" panose="020F0704030504030204" pitchFamily="34" charset="0"/>
              </a:rPr>
              <a:t>, the system </a:t>
            </a:r>
            <a:r>
              <a:rPr lang="it-IT" dirty="0" err="1">
                <a:solidFill>
                  <a:schemeClr val="tx1">
                    <a:lumMod val="95000"/>
                    <a:lumOff val="5000"/>
                  </a:schemeClr>
                </a:solidFill>
                <a:latin typeface="Arial Rounded MT Bold" panose="020F0704030504030204" pitchFamily="34" charset="0"/>
              </a:rPr>
              <a:t>both</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saves</a:t>
            </a:r>
            <a:r>
              <a:rPr lang="it-IT" dirty="0">
                <a:solidFill>
                  <a:schemeClr val="tx1">
                    <a:lumMod val="95000"/>
                    <a:lumOff val="5000"/>
                  </a:schemeClr>
                </a:solidFill>
                <a:latin typeface="Arial Rounded MT Bold" panose="020F0704030504030204" pitchFamily="34" charset="0"/>
              </a:rPr>
              <a:t> a copy of the data in </a:t>
            </a:r>
            <a:r>
              <a:rPr lang="it-IT" dirty="0" err="1">
                <a:solidFill>
                  <a:schemeClr val="tx1">
                    <a:lumMod val="95000"/>
                    <a:lumOff val="5000"/>
                  </a:schemeClr>
                </a:solidFill>
                <a:latin typeface="Arial Rounded MT Bold" panose="020F0704030504030204" pitchFamily="34" charset="0"/>
              </a:rPr>
              <a:t>InfluxDB</a:t>
            </a:r>
            <a:r>
              <a:rPr lang="it-IT" dirty="0">
                <a:solidFill>
                  <a:schemeClr val="tx1">
                    <a:lumMod val="95000"/>
                    <a:lumOff val="5000"/>
                  </a:schemeClr>
                </a:solidFill>
                <a:latin typeface="Arial Rounded MT Bold" panose="020F0704030504030204" pitchFamily="34" charset="0"/>
              </a:rPr>
              <a:t> and makes the data </a:t>
            </a:r>
            <a:r>
              <a:rPr lang="it-IT" dirty="0" err="1">
                <a:solidFill>
                  <a:schemeClr val="tx1">
                    <a:lumMod val="95000"/>
                    <a:lumOff val="5000"/>
                  </a:schemeClr>
                </a:solidFill>
                <a:latin typeface="Arial Rounded MT Bold" panose="020F0704030504030204" pitchFamily="34" charset="0"/>
              </a:rPr>
              <a:t>available</a:t>
            </a:r>
            <a:r>
              <a:rPr lang="it-IT" dirty="0">
                <a:solidFill>
                  <a:schemeClr val="tx1">
                    <a:lumMod val="95000"/>
                    <a:lumOff val="5000"/>
                  </a:schemeClr>
                </a:solidFill>
                <a:latin typeface="Arial Rounded MT Bold" panose="020F0704030504030204" pitchFamily="34" charset="0"/>
              </a:rPr>
              <a:t> to the forecasting models.</a:t>
            </a:r>
            <a:endParaRPr lang="en-GB" dirty="0">
              <a:solidFill>
                <a:schemeClr val="tx1">
                  <a:lumMod val="95000"/>
                  <a:lumOff val="5000"/>
                </a:schemeClr>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7" name="Picture 6" descr="A computer screen with white text&#10;&#10;Description automatically generated">
            <a:extLst>
              <a:ext uri="{FF2B5EF4-FFF2-40B4-BE49-F238E27FC236}">
                <a16:creationId xmlns:a16="http://schemas.microsoft.com/office/drawing/2014/main" id="{F069EBBB-18DD-0576-E438-3C0F61C560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1807" y="4168347"/>
            <a:ext cx="3244687" cy="1766578"/>
          </a:xfrm>
          <a:prstGeom prst="rect">
            <a:avLst/>
          </a:prstGeom>
        </p:spPr>
      </p:pic>
      <p:pic>
        <p:nvPicPr>
          <p:cNvPr id="11" name="Picture 10">
            <a:extLst>
              <a:ext uri="{FF2B5EF4-FFF2-40B4-BE49-F238E27FC236}">
                <a16:creationId xmlns:a16="http://schemas.microsoft.com/office/drawing/2014/main" id="{5A9F4E97-DEEF-BDEB-C6F4-7A2731D91CC8}"/>
              </a:ext>
            </a:extLst>
          </p:cNvPr>
          <p:cNvPicPr>
            <a:picLocks noChangeAspect="1"/>
          </p:cNvPicPr>
          <p:nvPr/>
        </p:nvPicPr>
        <p:blipFill>
          <a:blip r:embed="rId3"/>
          <a:stretch>
            <a:fillRect/>
          </a:stretch>
        </p:blipFill>
        <p:spPr>
          <a:xfrm>
            <a:off x="7068218" y="2473530"/>
            <a:ext cx="4026501" cy="432245"/>
          </a:xfrm>
          <a:prstGeom prst="rect">
            <a:avLst/>
          </a:prstGeom>
        </p:spPr>
      </p:pic>
      <p:sp>
        <p:nvSpPr>
          <p:cNvPr id="12" name="Arrow: Down 11">
            <a:extLst>
              <a:ext uri="{FF2B5EF4-FFF2-40B4-BE49-F238E27FC236}">
                <a16:creationId xmlns:a16="http://schemas.microsoft.com/office/drawing/2014/main" id="{F266B020-F075-977E-539C-2E9D0CC5695B}"/>
              </a:ext>
            </a:extLst>
          </p:cNvPr>
          <p:cNvSpPr/>
          <p:nvPr/>
        </p:nvSpPr>
        <p:spPr>
          <a:xfrm>
            <a:off x="8546758" y="3183923"/>
            <a:ext cx="584886" cy="777361"/>
          </a:xfrm>
          <a:prstGeom prst="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63890737"/>
      </p:ext>
    </p:extLst>
  </p:cSld>
  <p:clrMapOvr>
    <a:masterClrMapping/>
  </p:clrMapOvr>
</p:sld>
</file>

<file path=ppt/theme/theme1.xml><?xml version="1.0" encoding="utf-8"?>
<a:theme xmlns:a="http://schemas.openxmlformats.org/drawingml/2006/main" name="RetrospectVTI">
  <a:themeElements>
    <a:clrScheme name="AnalogousFromLightSeedRightStep">
      <a:dk1>
        <a:srgbClr val="000000"/>
      </a:dk1>
      <a:lt1>
        <a:srgbClr val="FFFFFF"/>
      </a:lt1>
      <a:dk2>
        <a:srgbClr val="242A41"/>
      </a:dk2>
      <a:lt2>
        <a:srgbClr val="E8E2E7"/>
      </a:lt2>
      <a:accent1>
        <a:srgbClr val="44B557"/>
      </a:accent1>
      <a:accent2>
        <a:srgbClr val="47B386"/>
      </a:accent2>
      <a:accent3>
        <a:srgbClr val="50AFB0"/>
      </a:accent3>
      <a:accent4>
        <a:srgbClr val="59A7E0"/>
      </a:accent4>
      <a:accent5>
        <a:srgbClr val="7789E5"/>
      </a:accent5>
      <a:accent6>
        <a:srgbClr val="7B59E0"/>
      </a:accent6>
      <a:hlink>
        <a:srgbClr val="AE69A2"/>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1259</Words>
  <Application>Microsoft Office PowerPoint</Application>
  <PresentationFormat>Widescreen</PresentationFormat>
  <Paragraphs>117</Paragraphs>
  <Slides>17</Slides>
  <Notes>0</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17</vt:i4>
      </vt:variant>
    </vt:vector>
  </HeadingPairs>
  <TitlesOfParts>
    <vt:vector size="22" baseType="lpstr">
      <vt:lpstr>Arial Rounded MT Bold</vt:lpstr>
      <vt:lpstr>Calibri</vt:lpstr>
      <vt:lpstr>Georgia Pro Cond Light</vt:lpstr>
      <vt:lpstr>Speak Pro</vt:lpstr>
      <vt:lpstr>RetrospectVTI</vt:lpstr>
      <vt:lpstr>Smart  Water Bowl For Pets</vt:lpstr>
      <vt:lpstr>Introduction</vt:lpstr>
      <vt:lpstr>System Architecture</vt:lpstr>
      <vt:lpstr>System Architecture </vt:lpstr>
      <vt:lpstr>System Architecture </vt:lpstr>
      <vt:lpstr>System Architecture </vt:lpstr>
      <vt:lpstr>Implementation</vt:lpstr>
      <vt:lpstr>Implementation</vt:lpstr>
      <vt:lpstr>Implementation</vt:lpstr>
      <vt:lpstr>Implementation</vt:lpstr>
      <vt:lpstr>Implementation</vt:lpstr>
      <vt:lpstr>Results</vt:lpstr>
      <vt:lpstr>Discussion and Conclusion</vt:lpstr>
      <vt:lpstr>Video Demo</vt:lpstr>
      <vt:lpstr>Thanks for your attention!</vt:lpstr>
      <vt:lpstr>HTTP vs CoAP</vt:lpstr>
      <vt:lpstr>Why Docker?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Water Bowl For Pets</dc:title>
  <dc:creator>Marco Acerbis</dc:creator>
  <cp:lastModifiedBy>Marco Acerbis</cp:lastModifiedBy>
  <cp:revision>35</cp:revision>
  <dcterms:created xsi:type="dcterms:W3CDTF">2023-07-19T08:17:39Z</dcterms:created>
  <dcterms:modified xsi:type="dcterms:W3CDTF">2023-07-26T12:18:50Z</dcterms:modified>
</cp:coreProperties>
</file>

<file path=docProps/thumbnail.jpeg>
</file>